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wmf" ContentType="image/x-wmf"/>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36"/>
  </p:handoutMasterIdLst>
  <p:sldIdLst>
    <p:sldId id="260" r:id="rId4"/>
    <p:sldId id="317" r:id="rId6"/>
    <p:sldId id="270" r:id="rId7"/>
    <p:sldId id="346" r:id="rId8"/>
    <p:sldId id="331" r:id="rId9"/>
    <p:sldId id="348" r:id="rId10"/>
    <p:sldId id="347" r:id="rId11"/>
    <p:sldId id="350" r:id="rId12"/>
    <p:sldId id="351" r:id="rId13"/>
    <p:sldId id="352" r:id="rId14"/>
    <p:sldId id="353" r:id="rId15"/>
    <p:sldId id="354" r:id="rId16"/>
    <p:sldId id="355" r:id="rId17"/>
    <p:sldId id="356" r:id="rId18"/>
    <p:sldId id="358" r:id="rId19"/>
    <p:sldId id="370" r:id="rId20"/>
    <p:sldId id="373" r:id="rId21"/>
    <p:sldId id="359" r:id="rId22"/>
    <p:sldId id="360" r:id="rId23"/>
    <p:sldId id="362" r:id="rId24"/>
    <p:sldId id="363" r:id="rId25"/>
    <p:sldId id="366" r:id="rId26"/>
    <p:sldId id="364" r:id="rId27"/>
    <p:sldId id="365" r:id="rId28"/>
    <p:sldId id="367" r:id="rId29"/>
    <p:sldId id="368" r:id="rId30"/>
    <p:sldId id="369" r:id="rId31"/>
    <p:sldId id="374" r:id="rId32"/>
    <p:sldId id="375" r:id="rId33"/>
    <p:sldId id="387" r:id="rId34"/>
    <p:sldId id="288" r:id="rId35"/>
  </p:sldIdLst>
  <p:sldSz cx="12192000" cy="6858000"/>
  <p:notesSz cx="6858000" cy="9144000"/>
  <p:custDataLst>
    <p:tags r:id="rId40"/>
  </p:custDataLst>
  <p:defaultTextStyle>
    <a:defPPr>
      <a:defRPr lang="zh-H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3" userDrawn="1">
          <p15:clr>
            <a:srgbClr val="A4A3A4"/>
          </p15:clr>
        </p15:guide>
        <p15:guide id="2" orient="horz" pos="1058" userDrawn="1">
          <p15:clr>
            <a:srgbClr val="A4A3A4"/>
          </p15:clr>
        </p15:guide>
        <p15:guide id="3" orient="horz" pos="2423" userDrawn="1">
          <p15:clr>
            <a:srgbClr val="A4A3A4"/>
          </p15:clr>
        </p15:guide>
        <p15:guide id="4" orient="horz" pos="3240" userDrawn="1">
          <p15:clr>
            <a:srgbClr val="A4A3A4"/>
          </p15:clr>
        </p15:guide>
        <p15:guide id="5" pos="6744" userDrawn="1">
          <p15:clr>
            <a:srgbClr val="A4A3A4"/>
          </p15:clr>
        </p15:guide>
        <p15:guide id="6" pos="183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9F9D9A"/>
    <a:srgbClr val="0174AB"/>
    <a:srgbClr val="92D14F"/>
    <a:srgbClr val="666666"/>
    <a:srgbClr val="BFC0C0"/>
    <a:srgbClr val="0A377B"/>
    <a:srgbClr val="083F80"/>
    <a:srgbClr val="1F497D"/>
    <a:srgbClr val="9677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35" autoAdjust="0"/>
    <p:restoredTop sz="94660"/>
  </p:normalViewPr>
  <p:slideViewPr>
    <p:cSldViewPr snapToGrid="0" showGuides="1">
      <p:cViewPr varScale="1">
        <p:scale>
          <a:sx n="114" d="100"/>
          <a:sy n="114" d="100"/>
        </p:scale>
        <p:origin x="-1806" y="-108"/>
      </p:cViewPr>
      <p:guideLst>
        <p:guide orient="horz" pos="293"/>
        <p:guide orient="horz" pos="1058"/>
        <p:guide orient="horz" pos="2423"/>
        <p:guide orient="horz" pos="3240"/>
        <p:guide pos="6744"/>
        <p:guide pos="1831"/>
      </p:guideLst>
    </p:cSldViewPr>
  </p:slideViewPr>
  <p:notesTextViewPr>
    <p:cViewPr>
      <p:scale>
        <a:sx n="1" d="1"/>
        <a:sy n="1" d="1"/>
      </p:scale>
      <p:origin x="0" y="0"/>
    </p:cViewPr>
  </p:notesTextViewPr>
  <p:sorterViewPr>
    <p:cViewPr>
      <p:scale>
        <a:sx n="110" d="100"/>
        <a:sy n="110" d="100"/>
      </p:scale>
      <p:origin x="0" y="130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0" Type="http://schemas.openxmlformats.org/officeDocument/2006/relationships/tags" Target="tags/tag175.xml"/><Relationship Id="rId4" Type="http://schemas.openxmlformats.org/officeDocument/2006/relationships/slide" Target="slides/slide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20.wmf"/><Relationship Id="rId3" Type="http://schemas.openxmlformats.org/officeDocument/2006/relationships/image" Target="../media/image19.wmf"/><Relationship Id="rId2" Type="http://schemas.openxmlformats.org/officeDocument/2006/relationships/image" Target="../media/image17.wmf"/><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50A7A06-B06E-4BA1-8343-1CCBE8492F9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77A2CBA-E486-4DC8-8696-C7854B0A28F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mn-ea"/>
                <a:cs typeface="+mn-ea"/>
                <a:sym typeface="+mn-ea"/>
              </a:rPr>
              <a:t>相较于传统机器学习，深度学习的方式可完成原始数据端到结果端的学习，而不需经历建立复杂的人工特征工程构建。</a:t>
            </a:r>
            <a:endParaRPr lang="zh-CN" altLang="en-US">
              <a:latin typeface="+mn-ea"/>
              <a:cs typeface="+mn-ea"/>
              <a:sym typeface="+mn-ea"/>
            </a:endParaRPr>
          </a:p>
          <a:p>
            <a:r>
              <a:rPr lang="zh-CN" altLang="en-US">
                <a:latin typeface="+mn-ea"/>
                <a:cs typeface="+mn-ea"/>
                <a:sym typeface="+mn-ea"/>
              </a:rPr>
              <a:t>本研究以Res</a:t>
            </a:r>
            <a:r>
              <a:rPr lang="en-US" altLang="zh-CN">
                <a:latin typeface="+mn-ea"/>
                <a:cs typeface="+mn-ea"/>
                <a:sym typeface="+mn-ea"/>
              </a:rPr>
              <a:t>N</a:t>
            </a:r>
            <a:r>
              <a:rPr lang="zh-CN" altLang="en-US">
                <a:latin typeface="+mn-ea"/>
                <a:cs typeface="+mn-ea"/>
                <a:sym typeface="+mn-ea"/>
              </a:rPr>
              <a:t>et作为主要结构，辅以通道维度上的全连接神经网络和辅助特征全连接神经网络，搭建了一个在深度上具有22层权重调整层，在宽度上具有三个维度特征的深度神经网络结构。</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precision</a:t>
            </a:r>
            <a:r>
              <a:rPr lang="zh-CN" altLang="en-US"/>
              <a:t>：精确率</a:t>
            </a:r>
            <a:r>
              <a:rPr lang="en-US" altLang="zh-CN"/>
              <a:t>  </a:t>
            </a:r>
            <a:r>
              <a:rPr lang="zh-CN" altLang="en-US"/>
              <a:t>在所有预测为阳的样本中，多少是</a:t>
            </a:r>
            <a:r>
              <a:rPr lang="zh-CN" altLang="en-US"/>
              <a:t>真的阳性</a:t>
            </a:r>
            <a:endParaRPr lang="zh-CN" altLang="en-US"/>
          </a:p>
          <a:p>
            <a:r>
              <a:rPr lang="en-US" altLang="zh-CN"/>
              <a:t>recall</a:t>
            </a:r>
            <a:r>
              <a:rPr lang="zh-CN" altLang="en-US"/>
              <a:t>：召回率</a:t>
            </a:r>
            <a:r>
              <a:rPr lang="en-US" altLang="zh-CN"/>
              <a:t>  </a:t>
            </a:r>
            <a:r>
              <a:rPr lang="zh-CN" altLang="en-US"/>
              <a:t>在所有阳性的样本中，有多少是预测为阳</a:t>
            </a:r>
            <a:r>
              <a:rPr lang="zh-CN" altLang="en-US"/>
              <a:t>的</a:t>
            </a:r>
            <a:endParaRPr lang="zh-CN" altLang="en-US"/>
          </a:p>
          <a:p>
            <a:r>
              <a:rPr lang="zh-CN" altLang="en-US"/>
              <a:t>敏感度</a:t>
            </a:r>
            <a:r>
              <a:rPr lang="en-US" altLang="zh-CN"/>
              <a:t>Se</a:t>
            </a:r>
            <a:r>
              <a:rPr lang="zh-CN" altLang="en-US"/>
              <a:t>：所有患病的，有多少预测为阳性的，</a:t>
            </a:r>
            <a:r>
              <a:rPr lang="en-US" altLang="zh-CN"/>
              <a:t>se</a:t>
            </a:r>
            <a:r>
              <a:rPr lang="zh-CN" altLang="en-US"/>
              <a:t>越高，漏诊率</a:t>
            </a:r>
            <a:r>
              <a:rPr lang="zh-CN" altLang="en-US"/>
              <a:t>越低</a:t>
            </a:r>
            <a:endParaRPr lang="zh-CN" altLang="en-US"/>
          </a:p>
          <a:p>
            <a:r>
              <a:rPr lang="zh-CN" altLang="en-US"/>
              <a:t>特异度</a:t>
            </a:r>
            <a:r>
              <a:rPr lang="en-US" altLang="zh-CN"/>
              <a:t>Sp</a:t>
            </a:r>
            <a:r>
              <a:rPr lang="zh-CN" altLang="en-US"/>
              <a:t>：所有没有患病的，有多少预测为阴性的，</a:t>
            </a:r>
            <a:r>
              <a:rPr lang="en-US" altLang="zh-CN"/>
              <a:t>sp</a:t>
            </a:r>
            <a:r>
              <a:rPr lang="zh-CN" altLang="en-US"/>
              <a:t>越高，误诊率</a:t>
            </a:r>
            <a:r>
              <a:rPr lang="zh-CN" altLang="en-US"/>
              <a:t>越低</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mn-ea"/>
                <a:cs typeface="+mn-ea"/>
                <a:sym typeface="+mn-ea"/>
              </a:rPr>
              <a:t>在九分类结果中，</a:t>
            </a:r>
            <a:r>
              <a:rPr lang="en-US" altLang="zh-CN">
                <a:latin typeface="+mn-ea"/>
                <a:cs typeface="+mn-ea"/>
                <a:sym typeface="+mn-ea"/>
              </a:rPr>
              <a:t>DSE-ResNet</a:t>
            </a:r>
            <a:r>
              <a:rPr lang="zh-CN" altLang="en-US">
                <a:latin typeface="+mn-ea"/>
                <a:cs typeface="+mn-ea"/>
                <a:sym typeface="+mn-ea"/>
              </a:rPr>
              <a:t>对</a:t>
            </a:r>
            <a:r>
              <a:rPr lang="en-US" altLang="zh-CN">
                <a:latin typeface="+mn-ea"/>
                <a:cs typeface="+mn-ea"/>
                <a:sym typeface="+mn-ea"/>
              </a:rPr>
              <a:t>LBBB</a:t>
            </a:r>
            <a:r>
              <a:rPr lang="zh-CN" altLang="en-US">
                <a:latin typeface="+mn-ea"/>
                <a:cs typeface="+mn-ea"/>
                <a:sym typeface="+mn-ea"/>
              </a:rPr>
              <a:t>类型达到了最高的准确率和</a:t>
            </a:r>
            <a:r>
              <a:rPr lang="zh-CN" altLang="en-US">
                <a:latin typeface="+mn-ea"/>
                <a:cs typeface="+mn-ea"/>
                <a:sym typeface="+mn-ea"/>
              </a:rPr>
              <a:t>特异度分数。</a:t>
            </a:r>
            <a:endParaRPr lang="zh-CN" altLang="en-US">
              <a:latin typeface="+mn-ea"/>
              <a:cs typeface="+mn-ea"/>
              <a:sym typeface="+mn-ea"/>
            </a:endParaRPr>
          </a:p>
          <a:p>
            <a:r>
              <a:rPr lang="zh-CN" altLang="en-US">
                <a:latin typeface="+mn-ea"/>
                <a:cs typeface="+mn-ea"/>
                <a:sym typeface="+mn-ea"/>
              </a:rPr>
              <a:t>值得注意的是LBBB在训练集中是所有分类中样本数量最少的类型（仅有203组），样本少却精度高这一方面源自于</a:t>
            </a:r>
            <a:r>
              <a:rPr lang="en-US" altLang="zh-CN">
                <a:latin typeface="+mn-ea"/>
                <a:cs typeface="+mn-ea"/>
                <a:sym typeface="+mn-ea"/>
              </a:rPr>
              <a:t>LBBB</a:t>
            </a:r>
            <a:r>
              <a:rPr lang="zh-CN" altLang="en-US">
                <a:latin typeface="+mn-ea"/>
                <a:cs typeface="+mn-ea"/>
                <a:sym typeface="+mn-ea"/>
              </a:rPr>
              <a:t>类型在多个导联中表现明显，另一方面源自于DSE-ResNet对</a:t>
            </a:r>
            <a:r>
              <a:rPr lang="en-US" altLang="zh-CN">
                <a:latin typeface="+mn-ea"/>
                <a:cs typeface="+mn-ea"/>
                <a:sym typeface="+mn-ea"/>
              </a:rPr>
              <a:t>LBBB</a:t>
            </a:r>
            <a:r>
              <a:rPr lang="zh-CN" altLang="en-US">
                <a:latin typeface="+mn-ea"/>
                <a:cs typeface="+mn-ea"/>
                <a:sym typeface="+mn-ea"/>
              </a:rPr>
              <a:t>类型识别较为敏感</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再五分类结果中，</a:t>
            </a:r>
            <a:r>
              <a:rPr lang="en-US" altLang="zh-CN"/>
              <a:t>DSE-ResNet</a:t>
            </a:r>
            <a:r>
              <a:rPr lang="zh-CN" altLang="en-US"/>
              <a:t>在</a:t>
            </a:r>
            <a:r>
              <a:rPr lang="en-US" altLang="zh-CN"/>
              <a:t>AF</a:t>
            </a:r>
            <a:r>
              <a:rPr lang="zh-CN" altLang="en-US"/>
              <a:t>和</a:t>
            </a:r>
            <a:r>
              <a:rPr lang="en-US" altLang="zh-CN"/>
              <a:t>Block</a:t>
            </a:r>
            <a:r>
              <a:rPr lang="zh-CN" altLang="en-US"/>
              <a:t>类型取得</a:t>
            </a:r>
            <a:r>
              <a:rPr lang="zh-CN" altLang="en-US"/>
              <a:t>最优值。</a:t>
            </a:r>
            <a:endParaRPr lang="zh-CN" altLang="en-US"/>
          </a:p>
          <a:p>
            <a:r>
              <a:rPr lang="zh-CN" altLang="en-US"/>
              <a:t>这表明</a:t>
            </a:r>
            <a:r>
              <a:rPr lang="en-US" altLang="zh-CN">
                <a:latin typeface="+mn-ea"/>
                <a:cs typeface="+mn-ea"/>
                <a:sym typeface="+mn-ea"/>
              </a:rPr>
              <a:t>ResNet</a:t>
            </a:r>
            <a:r>
              <a:rPr lang="zh-CN" altLang="en-US">
                <a:latin typeface="+mn-ea"/>
                <a:cs typeface="+mn-ea"/>
                <a:sym typeface="+mn-ea"/>
              </a:rPr>
              <a:t>模型利用二维化</a:t>
            </a:r>
            <a:r>
              <a:rPr lang="en-US" altLang="zh-CN">
                <a:latin typeface="+mn-ea"/>
                <a:cs typeface="+mn-ea"/>
                <a:sym typeface="+mn-ea"/>
              </a:rPr>
              <a:t>ECG</a:t>
            </a:r>
            <a:r>
              <a:rPr lang="zh-CN" altLang="en-US">
                <a:latin typeface="+mn-ea"/>
                <a:cs typeface="+mn-ea"/>
                <a:sym typeface="+mn-ea"/>
              </a:rPr>
              <a:t>同时学习导联内部和导联间特征，对AF和Block识别能力更敏感</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用户上传</a:t>
            </a:r>
            <a:r>
              <a:rPr lang="en-US" altLang="zh-CN"/>
              <a:t>ECG</a:t>
            </a:r>
            <a:r>
              <a:rPr lang="zh-CN" altLang="en-US"/>
              <a:t>记录、后端接收文件、解析数据、加载模型、</a:t>
            </a:r>
            <a:r>
              <a:rPr lang="zh-CN" altLang="en-US"/>
              <a:t>返回结果</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mn-ea"/>
                <a:cs typeface="+mn-ea"/>
                <a:sym typeface="+mn-ea"/>
              </a:rPr>
              <a:t>从特征选择的角度考虑，这些导联之间的电压标量值存在线性逻辑关系，</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latin typeface="+mn-ea"/>
                <a:cs typeface="+mn-ea"/>
                <a:sym typeface="+mn-ea"/>
              </a:rPr>
              <a:t>PTB</a:t>
            </a:r>
            <a:r>
              <a:rPr lang="zh-CN" altLang="en-US">
                <a:latin typeface="+mn-ea"/>
                <a:cs typeface="+mn-ea"/>
                <a:sym typeface="+mn-ea"/>
              </a:rPr>
              <a:t>数据库：收集自柏林。</a:t>
            </a:r>
            <a:endParaRPr lang="zh-CN" altLang="en-US">
              <a:latin typeface="+mn-ea"/>
              <a:cs typeface="+mn-ea"/>
            </a:endParaRPr>
          </a:p>
          <a:p>
            <a:r>
              <a:rPr lang="zh-CN" altLang="en-US">
                <a:latin typeface="+mn-ea"/>
                <a:cs typeface="+mn-ea"/>
                <a:sym typeface="+mn-ea"/>
              </a:rPr>
              <a:t>（</a:t>
            </a:r>
            <a:r>
              <a:rPr lang="en-US" altLang="zh-CN">
                <a:latin typeface="+mn-ea"/>
                <a:cs typeface="+mn-ea"/>
                <a:sym typeface="+mn-ea"/>
              </a:rPr>
              <a:t>4</a:t>
            </a:r>
            <a:r>
              <a:rPr lang="zh-CN" altLang="en-US">
                <a:latin typeface="+mn-ea"/>
                <a:cs typeface="+mn-ea"/>
                <a:sym typeface="+mn-ea"/>
              </a:rPr>
              <a:t>）</a:t>
            </a:r>
            <a:r>
              <a:rPr lang="en-US" altLang="zh-CN">
                <a:latin typeface="+mn-ea"/>
                <a:cs typeface="+mn-ea"/>
                <a:sym typeface="+mn-ea"/>
              </a:rPr>
              <a:t>G12EC</a:t>
            </a:r>
            <a:r>
              <a:rPr lang="zh-CN" altLang="en-US">
                <a:latin typeface="+mn-ea"/>
                <a:cs typeface="+mn-ea"/>
                <a:sym typeface="+mn-ea"/>
              </a:rPr>
              <a:t>数据库：收集自美国东南部</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mn-ea"/>
                <a:cs typeface="+mn-ea"/>
                <a:sym typeface="+mn-ea"/>
              </a:rPr>
              <a:t>LSTM是RNN的一种变体，通过引入门机制（输入门、遗忘门、输出门）和细胞状态，解决了RNN无法处理长期依赖的问题，其结构如图2.11所示。LSTM通过各种门函数保留重要特征，以确保它们在长期传播过程中不丢失。由于其独特的特性，LSTM适用于对时间序列数据（例如十二导联ECG）进行建模</a:t>
            </a:r>
            <a:r>
              <a:rPr lang="zh-CN" altLang="en-US">
                <a:latin typeface="+mn-ea"/>
                <a:cs typeface="+mn-ea"/>
                <a:sym typeface="+mn-ea"/>
              </a:rPr>
              <a:t>。</a:t>
            </a:r>
            <a:endParaRPr lang="zh-CN" altLang="en-US">
              <a:latin typeface="+mn-ea"/>
              <a:cs typeface="+mn-ea"/>
              <a:sym typeface="+mn-ea"/>
            </a:endParaRPr>
          </a:p>
          <a:p>
            <a:r>
              <a:rPr lang="zh-CN" altLang="en-US">
                <a:latin typeface="+mn-ea"/>
                <a:cs typeface="+mn-ea"/>
                <a:sym typeface="+mn-ea"/>
              </a:rPr>
              <a:t>优点是可以同时捕获时序数据的前向信息和后向信息。</a:t>
            </a:r>
            <a:endParaRPr lang="zh-CN" altLang="en-US">
              <a:latin typeface="+mn-ea"/>
              <a:cs typeface="+mn-ea"/>
              <a:sym typeface="+mn-ea"/>
            </a:endParaRPr>
          </a:p>
          <a:p>
            <a:r>
              <a:rPr lang="zh-CN" altLang="en-US">
                <a:latin typeface="+mn-ea"/>
                <a:cs typeface="+mn-ea"/>
                <a:sym typeface="+mn-ea"/>
              </a:rPr>
              <a:t>SE在通道维度上实现了注意力机制。在本文中，通道维度所存储的数据表示十二导联不同时间段的采样信号。SE可以通过增加重要切片的权重和弱化次要切片的权重来提高模型的注意力</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在多个模型中</a:t>
            </a:r>
            <a:r>
              <a:rPr lang="en-US" altLang="zh-CN"/>
              <a:t>case3</a:t>
            </a:r>
            <a:r>
              <a:rPr lang="zh-CN" altLang="en-US"/>
              <a:t>和</a:t>
            </a:r>
            <a:r>
              <a:rPr lang="en-US" altLang="zh-CN"/>
              <a:t>case5</a:t>
            </a:r>
            <a:r>
              <a:rPr lang="zh-CN" altLang="en-US"/>
              <a:t>的平均</a:t>
            </a:r>
            <a:r>
              <a:rPr lang="en-US" altLang="zh-CN"/>
              <a:t>f1</a:t>
            </a:r>
            <a:r>
              <a:rPr lang="zh-CN" altLang="en-US"/>
              <a:t>分数相较于十二导联仅减少</a:t>
            </a:r>
            <a:r>
              <a:rPr lang="en-US" altLang="zh-CN"/>
              <a:t>0.016</a:t>
            </a:r>
            <a:r>
              <a:rPr lang="zh-CN" altLang="en-US"/>
              <a:t>和</a:t>
            </a:r>
            <a:r>
              <a:rPr lang="en-US" altLang="zh-CN"/>
              <a:t>0.018</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sym typeface="+mn-ea"/>
            </a:endParaRPr>
          </a:p>
          <a:p>
            <a:r>
              <a:rPr lang="zh-CN" altLang="en-US">
                <a:sym typeface="+mn-ea"/>
              </a:rPr>
              <a:t>对于样本数量不平衡的多分类问题，宏平均ROC通过绘制多类敏感性和特异性之间的平均定量关系来衡量模型的性能。</a:t>
            </a:r>
            <a:endParaRPr lang="zh-CN" altLang="en-US">
              <a:sym typeface="+mn-ea"/>
            </a:endParaRPr>
          </a:p>
          <a:p>
            <a:r>
              <a:rPr lang="zh-CN" altLang="en-US">
                <a:sym typeface="+mn-ea"/>
              </a:rPr>
              <a:t>不同DNN模型的Recall和宏平均</a:t>
            </a:r>
            <a:r>
              <a:rPr lang="en-US" altLang="zh-CN">
                <a:sym typeface="+mn-ea"/>
              </a:rPr>
              <a:t>F</a:t>
            </a:r>
            <a:r>
              <a:rPr lang="en-US" altLang="zh-CN" baseline="-25000">
                <a:sym typeface="+mn-ea"/>
              </a:rPr>
              <a:t>1</a:t>
            </a:r>
            <a:r>
              <a:rPr lang="zh-CN" altLang="en-US">
                <a:sym typeface="+mn-ea"/>
              </a:rPr>
              <a:t>的最佳结果通常出现在case-1（没有导联信息被擦除）中。这表明当完整十二导联ECG用于DNN模型的训练时，会提高模型的识别性能。但是部分DNN模型的最佳性能出现在其它擦除组合中，例如case-2（擦除导联aVL）在model-1（model-3）取得最优的Precision=0.797和宏平均=0.758（Precision=0.795和宏平均=0.756)，case-3（擦除导联Ⅰ、Ⅱ和Ⅲ）和case-5（擦除导联Ⅱ、aVR、aVL和aVF）在model-2中达到最高的Recall=0.759，case-3在model-4中取得最优Precision=0.788。这表明缺少某些导联信息可能会提高DNN模型的Precision、Recall或宏平均分数。</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mn-ea"/>
                <a:cs typeface="+mn-ea"/>
                <a:sym typeface="+mn-ea"/>
              </a:rPr>
              <a:t>即表明在这种二维化结构中，应用时序模型或者空间特征提取模型对于心律失常特征的学习可能影响较小。</a:t>
            </a:r>
            <a:endParaRPr lang="zh-CN" altLang="en-US">
              <a:latin typeface="+mn-ea"/>
              <a:cs typeface="+mn-ea"/>
            </a:endParaRPr>
          </a:p>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mn-ea"/>
                <a:cs typeface="+mn-ea"/>
                <a:sym typeface="+mn-ea"/>
              </a:rPr>
              <a:t>将原始的十二导联ECG拼接成灰度图一样的二维平面，每一列代表单导联的时间序列，每个“像素”代表心电图的一个电压值。二维化后的十二导联ECG既具备时间维度的连续性，又具备空间维度的相邻性。</a:t>
            </a:r>
            <a:endParaRPr lang="zh-CN" altLang="en-US">
              <a:latin typeface="+mn-ea"/>
              <a:cs typeface="+mn-ea"/>
            </a:endParaRPr>
          </a:p>
          <a:p>
            <a:r>
              <a:rPr lang="zh-CN" altLang="en-US">
                <a:latin typeface="+mn-ea"/>
                <a:cs typeface="+mn-ea"/>
                <a:sym typeface="+mn-ea"/>
              </a:rPr>
              <a:t>DSE-ResNet可以在整个训练阶段学习导联内部和导联之间的特征。</a:t>
            </a:r>
            <a:endParaRPr lang="zh-CN" altLang="en-US">
              <a:latin typeface="+mn-ea"/>
              <a:cs typeface="+mn-ea"/>
              <a:sym typeface="+mn-ea"/>
            </a:endParaRPr>
          </a:p>
          <a:p>
            <a:r>
              <a:rPr lang="zh-CN" altLang="en-US">
                <a:latin typeface="+mn-ea"/>
                <a:cs typeface="+mn-ea"/>
                <a:sym typeface="+mn-ea"/>
              </a:rPr>
              <a:t>该平台为用户提供自助服务接口，用户可上传自己测量的十二导联ECG数据进行心律失常类别的自动识别。</a:t>
            </a:r>
            <a:endParaRPr lang="zh-CN" altLang="en-US">
              <a:latin typeface="+mn-ea"/>
              <a:cs typeface="+mn-ea"/>
            </a:endParaRPr>
          </a:p>
          <a:p>
            <a:endParaRPr lang="zh-CN" altLang="en-US">
              <a:latin typeface="+mn-ea"/>
              <a:cs typeface="+mn-ea"/>
            </a:endParaRPr>
          </a:p>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127000" algn="just"/>
            <a:r>
              <a:rPr lang="zh-CN" altLang="en-US" kern="100" dirty="0">
                <a:latin typeface="+mn-ea"/>
                <a:cs typeface="+mn-ea"/>
                <a:sym typeface="+mn-ea"/>
              </a:rPr>
              <a:t>心电图是诊断心律失常的最通用手段</a:t>
            </a:r>
            <a:r>
              <a:rPr lang="zh-CN" altLang="en-US" kern="100" dirty="0" smtClean="0">
                <a:latin typeface="+mn-ea"/>
                <a:cs typeface="+mn-ea"/>
                <a:sym typeface="+mn-ea"/>
              </a:rPr>
              <a:t>。由于心电图的复杂性，对心电图的精确分析存在很大难度。目前专家对心电图的分析主要依赖长年累积的经验。</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随着便携式监测心电图设备的出现，实时监测主体心电状态。</a:t>
            </a:r>
            <a:endParaRPr lang="zh-CN" altLang="en-US">
              <a:sym typeface="+mn-ea"/>
            </a:endParaRPr>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indent="0">
              <a:buFont typeface="Wingdings" panose="05000000000000000000" charset="0"/>
              <a:buNone/>
            </a:pPr>
            <a:r>
              <a:rPr>
                <a:latin typeface="+mn-ea"/>
                <a:cs typeface="+mn-ea"/>
                <a:sym typeface="+mn-ea"/>
              </a:rPr>
              <a:t>探究不同深度学习模型和不同导联组合对分类性能的影响。为兼容多种便携式设备提供心律失常的自动识别创造条件。</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a:solidFill>
                  <a:schemeClr val="accent1"/>
                </a:solidFill>
                <a:latin typeface="等线" panose="02010600030101010101" charset="-122"/>
                <a:ea typeface="等线" panose="02010600030101010101" charset="-122"/>
                <a:cs typeface="等线" panose="02010600030101010101" charset="-122"/>
                <a:sym typeface="+mn-ea"/>
              </a:rPr>
              <a:t>  </a:t>
            </a:r>
            <a:r>
              <a:rPr lang="zh-CN" altLang="en-US" b="1">
                <a:latin typeface="+mn-ea"/>
                <a:cs typeface="+mn-ea"/>
                <a:sym typeface="+mn-ea"/>
              </a:rPr>
              <a:t>心律失常的诊断依赖心电图</a:t>
            </a:r>
            <a:r>
              <a:rPr lang="zh-CN" altLang="en-US" dirty="0">
                <a:latin typeface="+mn-ea"/>
                <a:cs typeface="+mn-ea"/>
                <a:sym typeface="+mn-ea"/>
              </a:rPr>
              <a:t>，为了完整地记录心脏的电活动状况,</a:t>
            </a:r>
            <a:r>
              <a:rPr lang="zh-CN" altLang="en-US" dirty="0">
                <a:solidFill>
                  <a:srgbClr val="FF0000"/>
                </a:solidFill>
                <a:latin typeface="+mn-ea"/>
                <a:cs typeface="+mn-ea"/>
                <a:sym typeface="+mn-ea"/>
              </a:rPr>
              <a:t> </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latin typeface="+mn-ea"/>
                <a:cs typeface="+mn-ea"/>
                <a:sym typeface="+mn-ea"/>
              </a:rPr>
              <a:t>其中标签分别对应了9种类别：正常节律、心房颤动（AF）、一度房室传导阻滞（I-AVB）、左束支传导阻滞（LBBB）、右束支传导阻滞（RBBB）、房性早搏（PAC）、室性早搏（PVC）、ST段压低（STD）和ST段抬高（STE）。这些心律失常类型还可分为四类亚异常类型，例如LBBB和RBBB可以统称为传导阻滞类型（Block）；PAC和PVC可以统称为过早收缩（PC）；STD和STE可划分为ST段改变（ST）。</a:t>
            </a:r>
            <a:endParaRPr lang="zh-CN" altLang="en-US">
              <a:latin typeface="+mn-ea"/>
              <a:cs typeface="+mn-ea"/>
            </a:endParaRPr>
          </a:p>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b="1">
                <a:latin typeface="+mn-ea"/>
                <a:cs typeface="+mn-ea"/>
                <a:sym typeface="+mn-ea"/>
              </a:rPr>
              <a:t>切片原理：</a:t>
            </a:r>
            <a:endParaRPr lang="zh-CN" altLang="en-US" b="1">
              <a:latin typeface="+mn-ea"/>
              <a:cs typeface="+mn-ea"/>
            </a:endParaRPr>
          </a:p>
          <a:p>
            <a:r>
              <a:rPr lang="zh-CN" altLang="en-US" b="1">
                <a:latin typeface="+mn-ea"/>
                <a:cs typeface="+mn-ea"/>
                <a:sym typeface="+mn-ea"/>
              </a:rPr>
              <a:t>原则1</a:t>
            </a:r>
            <a:r>
              <a:rPr lang="zh-CN" altLang="en-US">
                <a:latin typeface="+mn-ea"/>
                <a:cs typeface="+mn-ea"/>
                <a:sym typeface="+mn-ea"/>
              </a:rPr>
              <a:t>：如果在原始十二导联ECG长度中L&lt;8192，A在第一维的长度补0至L=8192。</a:t>
            </a:r>
            <a:endParaRPr lang="zh-CN" altLang="en-US">
              <a:latin typeface="+mn-ea"/>
              <a:cs typeface="+mn-ea"/>
            </a:endParaRPr>
          </a:p>
          <a:p>
            <a:r>
              <a:rPr lang="zh-CN" altLang="en-US" b="1">
                <a:latin typeface="+mn-ea"/>
                <a:cs typeface="+mn-ea"/>
                <a:sym typeface="+mn-ea"/>
              </a:rPr>
              <a:t>原则2</a:t>
            </a:r>
            <a:r>
              <a:rPr lang="zh-CN" altLang="en-US">
                <a:latin typeface="+mn-ea"/>
                <a:cs typeface="+mn-ea"/>
                <a:sym typeface="+mn-ea"/>
              </a:rPr>
              <a:t>：如果L满足8192≤L&lt;1.5*8192，将A尾部多余的数据截掉至L=8192。</a:t>
            </a:r>
            <a:endParaRPr lang="zh-CN" altLang="en-US">
              <a:latin typeface="+mn-ea"/>
              <a:cs typeface="+mn-ea"/>
            </a:endParaRPr>
          </a:p>
          <a:p>
            <a:r>
              <a:rPr lang="zh-CN" altLang="en-US" b="1">
                <a:latin typeface="+mn-ea"/>
                <a:cs typeface="+mn-ea"/>
                <a:sym typeface="+mn-ea"/>
              </a:rPr>
              <a:t>原则3</a:t>
            </a:r>
            <a:r>
              <a:rPr lang="zh-CN" altLang="en-US">
                <a:latin typeface="+mn-ea"/>
                <a:cs typeface="+mn-ea"/>
                <a:sym typeface="+mn-ea"/>
              </a:rPr>
              <a:t>：如果L满足L≥1.5*8192，则将A切成n片。切片长度为8192（16.384s），切片之间的重叠长度为4096。经过切片二维心电图变为n个二维心电图样本。</a:t>
            </a:r>
            <a:endParaRPr lang="zh-CN" altLang="en-US">
              <a:latin typeface="+mn-ea"/>
              <a:cs typeface="+mn-ea"/>
            </a:endParaRPr>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HK"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HK"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HK"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HK"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HK"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Ovr>
    <a:masterClrMapping/>
  </p:clrMapOvr>
  <p:transition>
    <p:wip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Date Placeholder 3"/>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11"/>
          </p:nvPr>
        </p:nvSpPr>
        <p:spPr/>
        <p:txBody>
          <a:bodyPr/>
          <a:lstStyle/>
          <a:p>
            <a:endParaRPr lang="zh-HK" altLang="en-US"/>
          </a:p>
        </p:txBody>
      </p:sp>
      <p:sp>
        <p:nvSpPr>
          <p:cNvPr id="6" name="Slide Number Placeholder 5"/>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Content Placeholder 3"/>
          <p:cNvSpPr>
            <a:spLocks noGrp="1"/>
          </p:cNvSpPr>
          <p:nvPr>
            <p:ph sz="half" idx="2"/>
          </p:nvPr>
        </p:nvSpPr>
        <p:spPr>
          <a:xfrm>
            <a:off x="839789"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Content Placeholder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8" name="Footer Placeholder 7"/>
          <p:cNvSpPr>
            <a:spLocks noGrp="1"/>
          </p:cNvSpPr>
          <p:nvPr>
            <p:ph type="ftr" sz="quarter" idx="11"/>
          </p:nvPr>
        </p:nvSpPr>
        <p:spPr/>
        <p:txBody>
          <a:bodyPr/>
          <a:lstStyle/>
          <a:p>
            <a:endParaRPr lang="zh-HK" altLang="en-US"/>
          </a:p>
        </p:txBody>
      </p:sp>
      <p:sp>
        <p:nvSpPr>
          <p:cNvPr id="9" name="Slide Number Placeholder 8"/>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4" name="Footer Placeholder 3"/>
          <p:cNvSpPr>
            <a:spLocks noGrp="1"/>
          </p:cNvSpPr>
          <p:nvPr>
            <p:ph type="ftr" sz="quarter" idx="11"/>
          </p:nvPr>
        </p:nvSpPr>
        <p:spPr/>
        <p:txBody>
          <a:bodyPr/>
          <a:lstStyle/>
          <a:p>
            <a:endParaRPr lang="zh-HK" altLang="en-US"/>
          </a:p>
        </p:txBody>
      </p:sp>
      <p:sp>
        <p:nvSpPr>
          <p:cNvPr id="5" name="Slide Number Placeholder 4"/>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3" name="Footer Placeholder 2"/>
          <p:cNvSpPr>
            <a:spLocks noGrp="1"/>
          </p:cNvSpPr>
          <p:nvPr>
            <p:ph type="ftr" sz="quarter" idx="11"/>
          </p:nvPr>
        </p:nvSpPr>
        <p:spPr/>
        <p:txBody>
          <a:bodyPr/>
          <a:lstStyle/>
          <a:p>
            <a:endParaRPr lang="zh-HK" altLang="en-US"/>
          </a:p>
        </p:txBody>
      </p:sp>
      <p:sp>
        <p:nvSpPr>
          <p:cNvPr id="4" name="Slide Number Placeholder 3"/>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Date Placeholder 4"/>
          <p:cNvSpPr>
            <a:spLocks noGrp="1"/>
          </p:cNvSpPr>
          <p:nvPr>
            <p:ph type="dt" sz="half" idx="10"/>
          </p:nvPr>
        </p:nvSpPr>
        <p:spPr/>
        <p:txBody>
          <a:bodyPr/>
          <a:lstStyle/>
          <a:p>
            <a:fld id="{76EF31D4-1AA4-45E7-8F10-C007A9A6DDB0}" type="datetimeFigureOut">
              <a:rPr lang="zh-HK" altLang="en-US" smtClean="0"/>
            </a:fld>
            <a:endParaRPr lang="zh-HK" altLang="en-US"/>
          </a:p>
        </p:txBody>
      </p:sp>
      <p:sp>
        <p:nvSpPr>
          <p:cNvPr id="6" name="Footer Placeholder 5"/>
          <p:cNvSpPr>
            <a:spLocks noGrp="1"/>
          </p:cNvSpPr>
          <p:nvPr>
            <p:ph type="ftr" sz="quarter" idx="11"/>
          </p:nvPr>
        </p:nvSpPr>
        <p:spPr/>
        <p:txBody>
          <a:bodyPr/>
          <a:lstStyle/>
          <a:p>
            <a:endParaRPr lang="zh-HK" altLang="en-US"/>
          </a:p>
        </p:txBody>
      </p:sp>
      <p:sp>
        <p:nvSpPr>
          <p:cNvPr id="7" name="Slide Number Placeholder 6"/>
          <p:cNvSpPr>
            <a:spLocks noGrp="1"/>
          </p:cNvSpPr>
          <p:nvPr>
            <p:ph type="sldNum" sz="quarter" idx="12"/>
          </p:nvPr>
        </p:nvSpPr>
        <p:spPr/>
        <p:txBody>
          <a:bodyPr/>
          <a:lstStyle/>
          <a:p>
            <a:fld id="{9E45C72C-05F9-42DA-A32C-E89F323A6F21}" type="slidenum">
              <a:rPr lang="zh-HK" altLang="en-US" smtClean="0"/>
            </a:fld>
            <a:endParaRPr lang="zh-HK"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F31D4-1AA4-45E7-8F10-C007A9A6DDB0}" type="datetimeFigureOut">
              <a:rPr lang="zh-HK" altLang="en-US" smtClean="0"/>
            </a:fld>
            <a:endParaRPr lang="zh-HK" alt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45C72C-05F9-42DA-A32C-E89F323A6F21}" type="slidenum">
              <a:rPr lang="zh-HK" altLang="en-US" smtClean="0"/>
            </a:fld>
            <a:endParaRPr lang="zh-HK"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cstate="print">
            <a:lum/>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18431-54C4-4585-82AD-D4BDE8FCC787}" type="datetimeFigureOut">
              <a:rPr lang="zh-HK" altLang="en-US" smtClean="0">
                <a:solidFill>
                  <a:prstClr val="black">
                    <a:tint val="75000"/>
                  </a:prstClr>
                </a:solidFill>
              </a:rPr>
            </a:fld>
            <a:endParaRPr lang="zh-HK" alt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HK" alt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92E714-8771-4256-B120-A1444CD7D5F3}" type="slidenum">
              <a:rPr lang="zh-HK" altLang="en-US" smtClean="0">
                <a:solidFill>
                  <a:prstClr val="black">
                    <a:tint val="75000"/>
                  </a:prstClr>
                </a:solidFill>
              </a:rPr>
            </a:fld>
            <a:endParaRPr lang="zh-HK"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wip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image" Target="../media/image3.png"/><Relationship Id="rId6" Type="http://schemas.openxmlformats.org/officeDocument/2006/relationships/tags" Target="../tags/tag5.xml"/><Relationship Id="rId5" Type="http://schemas.openxmlformats.org/officeDocument/2006/relationships/image" Target="../media/image2.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18.xml"/><Relationship Id="rId7" Type="http://schemas.openxmlformats.org/officeDocument/2006/relationships/image" Target="../media/image3.png"/><Relationship Id="rId6" Type="http://schemas.openxmlformats.org/officeDocument/2006/relationships/tags" Target="../tags/tag62.xml"/><Relationship Id="rId5" Type="http://schemas.openxmlformats.org/officeDocument/2006/relationships/image" Target="../media/image2.png"/><Relationship Id="rId4" Type="http://schemas.openxmlformats.org/officeDocument/2006/relationships/tags" Target="../tags/tag61.xml"/><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s>
</file>

<file path=ppt/slides/_rels/slide11.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image" Target="../media/image11.wmf"/><Relationship Id="rId7" Type="http://schemas.openxmlformats.org/officeDocument/2006/relationships/oleObject" Target="../embeddings/oleObject1.bin"/><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10.png"/><Relationship Id="rId2" Type="http://schemas.openxmlformats.org/officeDocument/2006/relationships/tags" Target="../tags/tag64.xml"/><Relationship Id="rId16" Type="http://schemas.openxmlformats.org/officeDocument/2006/relationships/notesSlide" Target="../notesSlides/notesSlide9.xml"/><Relationship Id="rId15" Type="http://schemas.openxmlformats.org/officeDocument/2006/relationships/vmlDrawing" Target="../drawings/vmlDrawing1.vml"/><Relationship Id="rId14" Type="http://schemas.openxmlformats.org/officeDocument/2006/relationships/slideLayout" Target="../slideLayouts/slideLayout18.xml"/><Relationship Id="rId13" Type="http://schemas.openxmlformats.org/officeDocument/2006/relationships/image" Target="../media/image3.png"/><Relationship Id="rId12" Type="http://schemas.openxmlformats.org/officeDocument/2006/relationships/tags" Target="../tags/tag70.xml"/><Relationship Id="rId11" Type="http://schemas.openxmlformats.org/officeDocument/2006/relationships/image" Target="../media/image2.png"/><Relationship Id="rId10" Type="http://schemas.openxmlformats.org/officeDocument/2006/relationships/tags" Target="../tags/tag69.xml"/><Relationship Id="rId1" Type="http://schemas.openxmlformats.org/officeDocument/2006/relationships/tags" Target="../tags/tag63.xml"/></Relationships>
</file>

<file path=ppt/slides/_rels/slide1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tags" Target="../tags/tag76.xml"/><Relationship Id="rId7" Type="http://schemas.openxmlformats.org/officeDocument/2006/relationships/tags" Target="../tags/tag75.xml"/><Relationship Id="rId6" Type="http://schemas.openxmlformats.org/officeDocument/2006/relationships/image" Target="../media/image3.png"/><Relationship Id="rId5" Type="http://schemas.openxmlformats.org/officeDocument/2006/relationships/tags" Target="../tags/tag74.xml"/><Relationship Id="rId4" Type="http://schemas.openxmlformats.org/officeDocument/2006/relationships/image" Target="../media/image2.png"/><Relationship Id="rId3" Type="http://schemas.openxmlformats.org/officeDocument/2006/relationships/tags" Target="../tags/tag73.xml"/><Relationship Id="rId2" Type="http://schemas.openxmlformats.org/officeDocument/2006/relationships/tags" Target="../tags/tag72.xml"/><Relationship Id="rId14" Type="http://schemas.openxmlformats.org/officeDocument/2006/relationships/notesSlide" Target="../notesSlides/notesSlide10.xml"/><Relationship Id="rId13" Type="http://schemas.openxmlformats.org/officeDocument/2006/relationships/slideLayout" Target="../slideLayouts/slideLayout18.xml"/><Relationship Id="rId12" Type="http://schemas.openxmlformats.org/officeDocument/2006/relationships/image" Target="../media/image14.png"/><Relationship Id="rId11" Type="http://schemas.openxmlformats.org/officeDocument/2006/relationships/tags" Target="../tags/tag77.xml"/><Relationship Id="rId10" Type="http://schemas.openxmlformats.org/officeDocument/2006/relationships/image" Target="../media/image13.svg"/><Relationship Id="rId1" Type="http://schemas.openxmlformats.org/officeDocument/2006/relationships/tags" Target="../tags/tag71.xml"/></Relationships>
</file>

<file path=ppt/slides/_rels/slide13.xml.rels><?xml version="1.0" encoding="UTF-8" standalone="yes"?>
<Relationships xmlns="http://schemas.openxmlformats.org/package/2006/relationships"><Relationship Id="rId9" Type="http://schemas.openxmlformats.org/officeDocument/2006/relationships/tags" Target="../tags/tag83.xml"/><Relationship Id="rId8" Type="http://schemas.openxmlformats.org/officeDocument/2006/relationships/image" Target="../media/image3.png"/><Relationship Id="rId7" Type="http://schemas.openxmlformats.org/officeDocument/2006/relationships/tags" Target="../tags/tag82.xml"/><Relationship Id="rId6" Type="http://schemas.openxmlformats.org/officeDocument/2006/relationships/image" Target="../media/image2.png"/><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5" Type="http://schemas.openxmlformats.org/officeDocument/2006/relationships/notesSlide" Target="../notesSlides/notesSlide11.xml"/><Relationship Id="rId24" Type="http://schemas.openxmlformats.org/officeDocument/2006/relationships/vmlDrawing" Target="../drawings/vmlDrawing2.vml"/><Relationship Id="rId23" Type="http://schemas.openxmlformats.org/officeDocument/2006/relationships/slideLayout" Target="../slideLayouts/slideLayout18.xml"/><Relationship Id="rId22" Type="http://schemas.openxmlformats.org/officeDocument/2006/relationships/image" Target="../media/image20.wmf"/><Relationship Id="rId21" Type="http://schemas.openxmlformats.org/officeDocument/2006/relationships/oleObject" Target="../embeddings/oleObject5.bin"/><Relationship Id="rId20" Type="http://schemas.openxmlformats.org/officeDocument/2006/relationships/tags" Target="../tags/tag87.xml"/><Relationship Id="rId2" Type="http://schemas.openxmlformats.org/officeDocument/2006/relationships/image" Target="../media/image15.png"/><Relationship Id="rId19" Type="http://schemas.openxmlformats.org/officeDocument/2006/relationships/image" Target="../media/image19.wmf"/><Relationship Id="rId18" Type="http://schemas.openxmlformats.org/officeDocument/2006/relationships/oleObject" Target="../embeddings/oleObject4.bin"/><Relationship Id="rId17" Type="http://schemas.openxmlformats.org/officeDocument/2006/relationships/tags" Target="../tags/tag86.xml"/><Relationship Id="rId16" Type="http://schemas.openxmlformats.org/officeDocument/2006/relationships/image" Target="../media/image18.png"/><Relationship Id="rId15" Type="http://schemas.openxmlformats.org/officeDocument/2006/relationships/tags" Target="../tags/tag85.xml"/><Relationship Id="rId14" Type="http://schemas.openxmlformats.org/officeDocument/2006/relationships/image" Target="../media/image17.wmf"/><Relationship Id="rId13" Type="http://schemas.openxmlformats.org/officeDocument/2006/relationships/oleObject" Target="../embeddings/oleObject3.bin"/><Relationship Id="rId12" Type="http://schemas.openxmlformats.org/officeDocument/2006/relationships/tags" Target="../tags/tag84.xml"/><Relationship Id="rId11" Type="http://schemas.openxmlformats.org/officeDocument/2006/relationships/image" Target="../media/image16.wmf"/><Relationship Id="rId10" Type="http://schemas.openxmlformats.org/officeDocument/2006/relationships/oleObject" Target="../embeddings/oleObject2.bin"/><Relationship Id="rId1" Type="http://schemas.openxmlformats.org/officeDocument/2006/relationships/tags" Target="../tags/tag78.xml"/></Relationships>
</file>

<file path=ppt/slides/_rels/slide14.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18.xml"/><Relationship Id="rId7" Type="http://schemas.openxmlformats.org/officeDocument/2006/relationships/tags" Target="../tags/tag92.xml"/><Relationship Id="rId6" Type="http://schemas.openxmlformats.org/officeDocument/2006/relationships/image" Target="../media/image3.png"/><Relationship Id="rId5" Type="http://schemas.openxmlformats.org/officeDocument/2006/relationships/tags" Target="../tags/tag91.xml"/><Relationship Id="rId4" Type="http://schemas.openxmlformats.org/officeDocument/2006/relationships/image" Target="../media/image2.png"/><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tags" Target="../tags/tag88.xml"/></Relationships>
</file>

<file path=ppt/slides/_rels/slide15.xml.rels><?xml version="1.0" encoding="UTF-8" standalone="yes"?>
<Relationships xmlns="http://schemas.openxmlformats.org/package/2006/relationships"><Relationship Id="rId9" Type="http://schemas.openxmlformats.org/officeDocument/2006/relationships/image" Target="../media/image22.jpeg"/><Relationship Id="rId8" Type="http://schemas.openxmlformats.org/officeDocument/2006/relationships/image" Target="../media/image21.jpeg"/><Relationship Id="rId7" Type="http://schemas.openxmlformats.org/officeDocument/2006/relationships/tags" Target="../tags/tag97.xml"/><Relationship Id="rId6" Type="http://schemas.openxmlformats.org/officeDocument/2006/relationships/image" Target="../media/image3.png"/><Relationship Id="rId5" Type="http://schemas.openxmlformats.org/officeDocument/2006/relationships/tags" Target="../tags/tag96.xml"/><Relationship Id="rId4" Type="http://schemas.openxmlformats.org/officeDocument/2006/relationships/image" Target="../media/image2.png"/><Relationship Id="rId3" Type="http://schemas.openxmlformats.org/officeDocument/2006/relationships/tags" Target="../tags/tag95.xml"/><Relationship Id="rId2" Type="http://schemas.openxmlformats.org/officeDocument/2006/relationships/tags" Target="../tags/tag94.xml"/><Relationship Id="rId13" Type="http://schemas.openxmlformats.org/officeDocument/2006/relationships/notesSlide" Target="../notesSlides/notesSlide13.xml"/><Relationship Id="rId12" Type="http://schemas.openxmlformats.org/officeDocument/2006/relationships/slideLayout" Target="../slideLayouts/slideLayout18.xml"/><Relationship Id="rId11" Type="http://schemas.openxmlformats.org/officeDocument/2006/relationships/image" Target="../media/image24.jpeg"/><Relationship Id="rId10" Type="http://schemas.openxmlformats.org/officeDocument/2006/relationships/image" Target="../media/image23.jpeg"/><Relationship Id="rId1" Type="http://schemas.openxmlformats.org/officeDocument/2006/relationships/tags" Target="../tags/tag93.xml"/></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image" Target="../media/image25.png"/><Relationship Id="rId6" Type="http://schemas.openxmlformats.org/officeDocument/2006/relationships/image" Target="../media/image3.png"/><Relationship Id="rId5" Type="http://schemas.openxmlformats.org/officeDocument/2006/relationships/tags" Target="../tags/tag101.xml"/><Relationship Id="rId4" Type="http://schemas.openxmlformats.org/officeDocument/2006/relationships/image" Target="../media/image2.png"/><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tags" Target="../tags/tag98.xml"/></Relationships>
</file>

<file path=ppt/slides/_rels/slide17.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26.png"/><Relationship Id="rId7" Type="http://schemas.openxmlformats.org/officeDocument/2006/relationships/tags" Target="../tags/tag106.xml"/><Relationship Id="rId6" Type="http://schemas.openxmlformats.org/officeDocument/2006/relationships/image" Target="../media/image3.png"/><Relationship Id="rId5" Type="http://schemas.openxmlformats.org/officeDocument/2006/relationships/tags" Target="../tags/tag105.xml"/><Relationship Id="rId4" Type="http://schemas.openxmlformats.org/officeDocument/2006/relationships/image" Target="../media/image2.png"/><Relationship Id="rId3" Type="http://schemas.openxmlformats.org/officeDocument/2006/relationships/tags" Target="../tags/tag104.xml"/><Relationship Id="rId2" Type="http://schemas.openxmlformats.org/officeDocument/2006/relationships/tags" Target="../tags/tag103.xml"/><Relationship Id="rId10" Type="http://schemas.openxmlformats.org/officeDocument/2006/relationships/notesSlide" Target="../notesSlides/notesSlide14.xml"/><Relationship Id="rId1" Type="http://schemas.openxmlformats.org/officeDocument/2006/relationships/tags" Target="../tags/tag102.xml"/></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ags" Target="../tags/tag109.xml"/><Relationship Id="rId3" Type="http://schemas.openxmlformats.org/officeDocument/2006/relationships/image" Target="../media/image2.png"/><Relationship Id="rId2" Type="http://schemas.openxmlformats.org/officeDocument/2006/relationships/tags" Target="../tags/tag108.xml"/><Relationship Id="rId1" Type="http://schemas.openxmlformats.org/officeDocument/2006/relationships/tags" Target="../tags/tag107.xml"/></Relationships>
</file>

<file path=ppt/slides/_rels/slide19.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3.png"/><Relationship Id="rId7" Type="http://schemas.openxmlformats.org/officeDocument/2006/relationships/tags" Target="../tags/tag114.xml"/><Relationship Id="rId6" Type="http://schemas.openxmlformats.org/officeDocument/2006/relationships/image" Target="../media/image2.png"/><Relationship Id="rId5" Type="http://schemas.openxmlformats.org/officeDocument/2006/relationships/tags" Target="../tags/tag113.xml"/><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image" Target="../media/image27.png"/><Relationship Id="rId10" Type="http://schemas.openxmlformats.org/officeDocument/2006/relationships/notesSlide" Target="../notesSlides/notesSlide15.xml"/><Relationship Id="rId1" Type="http://schemas.openxmlformats.org/officeDocument/2006/relationships/tags" Target="../tags/tag110.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3.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image" Target="../media/image3.png"/><Relationship Id="rId3" Type="http://schemas.openxmlformats.org/officeDocument/2006/relationships/tags" Target="../tags/tag7.xml"/><Relationship Id="rId2" Type="http://schemas.openxmlformats.org/officeDocument/2006/relationships/image" Target="../media/image2.png"/><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9" Type="http://schemas.openxmlformats.org/officeDocument/2006/relationships/notesSlide" Target="../notesSlides/notesSlide16.xml"/><Relationship Id="rId8" Type="http://schemas.openxmlformats.org/officeDocument/2006/relationships/slideLayout" Target="../slideLayouts/slideLayout18.xml"/><Relationship Id="rId7" Type="http://schemas.openxmlformats.org/officeDocument/2006/relationships/tags" Target="../tags/tag119.xml"/><Relationship Id="rId6" Type="http://schemas.openxmlformats.org/officeDocument/2006/relationships/image" Target="../media/image3.png"/><Relationship Id="rId5" Type="http://schemas.openxmlformats.org/officeDocument/2006/relationships/tags" Target="../tags/tag118.xml"/><Relationship Id="rId4" Type="http://schemas.openxmlformats.org/officeDocument/2006/relationships/image" Target="../media/image2.png"/><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s>
</file>

<file path=ppt/slides/_rels/slide21.xml.rels><?xml version="1.0" encoding="UTF-8" standalone="yes"?>
<Relationships xmlns="http://schemas.openxmlformats.org/package/2006/relationships"><Relationship Id="rId9" Type="http://schemas.openxmlformats.org/officeDocument/2006/relationships/tags" Target="../tags/tag125.xml"/><Relationship Id="rId8" Type="http://schemas.openxmlformats.org/officeDocument/2006/relationships/image" Target="../media/image28.png"/><Relationship Id="rId7" Type="http://schemas.openxmlformats.org/officeDocument/2006/relationships/tags" Target="../tags/tag124.xml"/><Relationship Id="rId6" Type="http://schemas.openxmlformats.org/officeDocument/2006/relationships/image" Target="../media/image3.png"/><Relationship Id="rId5" Type="http://schemas.openxmlformats.org/officeDocument/2006/relationships/tags" Target="../tags/tag123.xml"/><Relationship Id="rId4" Type="http://schemas.openxmlformats.org/officeDocument/2006/relationships/image" Target="../media/image2.png"/><Relationship Id="rId3" Type="http://schemas.openxmlformats.org/officeDocument/2006/relationships/tags" Target="../tags/tag122.xml"/><Relationship Id="rId2" Type="http://schemas.openxmlformats.org/officeDocument/2006/relationships/tags" Target="../tags/tag121.xml"/><Relationship Id="rId15" Type="http://schemas.openxmlformats.org/officeDocument/2006/relationships/slideLayout" Target="../slideLayouts/slideLayout18.xml"/><Relationship Id="rId14" Type="http://schemas.openxmlformats.org/officeDocument/2006/relationships/image" Target="../media/image30.png"/><Relationship Id="rId13" Type="http://schemas.openxmlformats.org/officeDocument/2006/relationships/tags" Target="../tags/tag127.xml"/><Relationship Id="rId12" Type="http://schemas.openxmlformats.org/officeDocument/2006/relationships/image" Target="../media/image29.png"/><Relationship Id="rId11" Type="http://schemas.openxmlformats.org/officeDocument/2006/relationships/tags" Target="../tags/tag126.xml"/><Relationship Id="rId10" Type="http://schemas.openxmlformats.org/officeDocument/2006/relationships/image" Target="../media/image10.png"/><Relationship Id="rId1" Type="http://schemas.openxmlformats.org/officeDocument/2006/relationships/tags" Target="../tags/tag120.xml"/></Relationships>
</file>

<file path=ppt/slides/_rels/slide22.xml.rels><?xml version="1.0" encoding="UTF-8" standalone="yes"?>
<Relationships xmlns="http://schemas.openxmlformats.org/package/2006/relationships"><Relationship Id="rId9" Type="http://schemas.openxmlformats.org/officeDocument/2006/relationships/tags" Target="../tags/tag133.xml"/><Relationship Id="rId8" Type="http://schemas.openxmlformats.org/officeDocument/2006/relationships/image" Target="../media/image31.png"/><Relationship Id="rId7" Type="http://schemas.openxmlformats.org/officeDocument/2006/relationships/tags" Target="../tags/tag132.xml"/><Relationship Id="rId6" Type="http://schemas.openxmlformats.org/officeDocument/2006/relationships/image" Target="../media/image3.png"/><Relationship Id="rId5" Type="http://schemas.openxmlformats.org/officeDocument/2006/relationships/tags" Target="../tags/tag131.xml"/><Relationship Id="rId4" Type="http://schemas.openxmlformats.org/officeDocument/2006/relationships/image" Target="../media/image2.png"/><Relationship Id="rId3" Type="http://schemas.openxmlformats.org/officeDocument/2006/relationships/tags" Target="../tags/tag130.xml"/><Relationship Id="rId2" Type="http://schemas.openxmlformats.org/officeDocument/2006/relationships/tags" Target="../tags/tag129.xml"/><Relationship Id="rId11" Type="http://schemas.openxmlformats.org/officeDocument/2006/relationships/slideLayout" Target="../slideLayouts/slideLayout18.xml"/><Relationship Id="rId10" Type="http://schemas.openxmlformats.org/officeDocument/2006/relationships/image" Target="../media/image32.png"/><Relationship Id="rId1" Type="http://schemas.openxmlformats.org/officeDocument/2006/relationships/tags" Target="../tags/tag128.xml"/></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33.png"/><Relationship Id="rId7" Type="http://schemas.openxmlformats.org/officeDocument/2006/relationships/tags" Target="../tags/tag138.xml"/><Relationship Id="rId6" Type="http://schemas.openxmlformats.org/officeDocument/2006/relationships/image" Target="../media/image3.png"/><Relationship Id="rId5" Type="http://schemas.openxmlformats.org/officeDocument/2006/relationships/tags" Target="../tags/tag137.xml"/><Relationship Id="rId4" Type="http://schemas.openxmlformats.org/officeDocument/2006/relationships/image" Target="../media/image2.png"/><Relationship Id="rId3" Type="http://schemas.openxmlformats.org/officeDocument/2006/relationships/tags" Target="../tags/tag136.xml"/><Relationship Id="rId2" Type="http://schemas.openxmlformats.org/officeDocument/2006/relationships/tags" Target="../tags/tag135.xml"/><Relationship Id="rId10" Type="http://schemas.openxmlformats.org/officeDocument/2006/relationships/notesSlide" Target="../notesSlides/notesSlide17.xml"/><Relationship Id="rId1" Type="http://schemas.openxmlformats.org/officeDocument/2006/relationships/tags" Target="../tags/tag134.xml"/></Relationships>
</file>

<file path=ppt/slides/_rels/slide24.xml.rels><?xml version="1.0" encoding="UTF-8" standalone="yes"?>
<Relationships xmlns="http://schemas.openxmlformats.org/package/2006/relationships"><Relationship Id="rId9" Type="http://schemas.openxmlformats.org/officeDocument/2006/relationships/oleObject" Target="../embeddings/oleObject6.bin"/><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image" Target="../media/image3.png"/><Relationship Id="rId5" Type="http://schemas.openxmlformats.org/officeDocument/2006/relationships/tags" Target="../tags/tag142.xml"/><Relationship Id="rId4" Type="http://schemas.openxmlformats.org/officeDocument/2006/relationships/image" Target="../media/image2.png"/><Relationship Id="rId3" Type="http://schemas.openxmlformats.org/officeDocument/2006/relationships/tags" Target="../tags/tag141.xml"/><Relationship Id="rId2" Type="http://schemas.openxmlformats.org/officeDocument/2006/relationships/tags" Target="../tags/tag140.xml"/><Relationship Id="rId19" Type="http://schemas.openxmlformats.org/officeDocument/2006/relationships/notesSlide" Target="../notesSlides/notesSlide18.xml"/><Relationship Id="rId18" Type="http://schemas.openxmlformats.org/officeDocument/2006/relationships/vmlDrawing" Target="../drawings/vmlDrawing3.vml"/><Relationship Id="rId17" Type="http://schemas.openxmlformats.org/officeDocument/2006/relationships/slideLayout" Target="../slideLayouts/slideLayout18.xml"/><Relationship Id="rId16" Type="http://schemas.openxmlformats.org/officeDocument/2006/relationships/image" Target="../media/image36.wmf"/><Relationship Id="rId15" Type="http://schemas.openxmlformats.org/officeDocument/2006/relationships/oleObject" Target="../embeddings/oleObject8.bin"/><Relationship Id="rId14" Type="http://schemas.openxmlformats.org/officeDocument/2006/relationships/tags" Target="../tags/tag146.xml"/><Relationship Id="rId13" Type="http://schemas.openxmlformats.org/officeDocument/2006/relationships/image" Target="../media/image35.wmf"/><Relationship Id="rId12" Type="http://schemas.openxmlformats.org/officeDocument/2006/relationships/oleObject" Target="../embeddings/oleObject7.bin"/><Relationship Id="rId11" Type="http://schemas.openxmlformats.org/officeDocument/2006/relationships/tags" Target="../tags/tag145.xml"/><Relationship Id="rId10" Type="http://schemas.openxmlformats.org/officeDocument/2006/relationships/image" Target="../media/image34.wmf"/><Relationship Id="rId1" Type="http://schemas.openxmlformats.org/officeDocument/2006/relationships/tags" Target="../tags/tag139.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8.xml"/><Relationship Id="rId8" Type="http://schemas.openxmlformats.org/officeDocument/2006/relationships/image" Target="../media/image37.png"/><Relationship Id="rId7" Type="http://schemas.openxmlformats.org/officeDocument/2006/relationships/tags" Target="../tags/tag151.xml"/><Relationship Id="rId6" Type="http://schemas.openxmlformats.org/officeDocument/2006/relationships/image" Target="../media/image3.png"/><Relationship Id="rId5" Type="http://schemas.openxmlformats.org/officeDocument/2006/relationships/tags" Target="../tags/tag150.xml"/><Relationship Id="rId4" Type="http://schemas.openxmlformats.org/officeDocument/2006/relationships/image" Target="../media/image2.png"/><Relationship Id="rId3" Type="http://schemas.openxmlformats.org/officeDocument/2006/relationships/tags" Target="../tags/tag149.xml"/><Relationship Id="rId2" Type="http://schemas.openxmlformats.org/officeDocument/2006/relationships/tags" Target="../tags/tag148.xml"/><Relationship Id="rId10" Type="http://schemas.openxmlformats.org/officeDocument/2006/relationships/notesSlide" Target="../notesSlides/notesSlide19.xml"/><Relationship Id="rId1" Type="http://schemas.openxmlformats.org/officeDocument/2006/relationships/tags" Target="../tags/tag147.xml"/></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tags" Target="../tags/tag155.xml"/><Relationship Id="rId4" Type="http://schemas.openxmlformats.org/officeDocument/2006/relationships/image" Target="../media/image2.png"/><Relationship Id="rId3" Type="http://schemas.openxmlformats.org/officeDocument/2006/relationships/tags" Target="../tags/tag154.xml"/><Relationship Id="rId2" Type="http://schemas.openxmlformats.org/officeDocument/2006/relationships/tags" Target="../tags/tag153.xml"/><Relationship Id="rId1" Type="http://schemas.openxmlformats.org/officeDocument/2006/relationships/tags" Target="../tags/tag152.xml"/></Relationships>
</file>

<file path=ppt/slides/_rels/slide2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ags" Target="../tags/tag158.xml"/><Relationship Id="rId3" Type="http://schemas.openxmlformats.org/officeDocument/2006/relationships/image" Target="../media/image2.png"/><Relationship Id="rId2" Type="http://schemas.openxmlformats.org/officeDocument/2006/relationships/tags" Target="../tags/tag157.xml"/><Relationship Id="rId1" Type="http://schemas.openxmlformats.org/officeDocument/2006/relationships/tags" Target="../tags/tag156.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18.xml"/><Relationship Id="rId7" Type="http://schemas.openxmlformats.org/officeDocument/2006/relationships/tags" Target="../tags/tag163.xml"/><Relationship Id="rId6" Type="http://schemas.openxmlformats.org/officeDocument/2006/relationships/image" Target="../media/image3.png"/><Relationship Id="rId5" Type="http://schemas.openxmlformats.org/officeDocument/2006/relationships/tags" Target="../tags/tag162.xml"/><Relationship Id="rId4" Type="http://schemas.openxmlformats.org/officeDocument/2006/relationships/image" Target="../media/image2.png"/><Relationship Id="rId3" Type="http://schemas.openxmlformats.org/officeDocument/2006/relationships/tags" Target="../tags/tag161.xml"/><Relationship Id="rId2" Type="http://schemas.openxmlformats.org/officeDocument/2006/relationships/tags" Target="../tags/tag160.xml"/><Relationship Id="rId1" Type="http://schemas.openxmlformats.org/officeDocument/2006/relationships/tags" Target="../tags/tag159.xml"/></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tags" Target="../tags/tag167.xml"/><Relationship Id="rId4" Type="http://schemas.openxmlformats.org/officeDocument/2006/relationships/image" Target="../media/image2.png"/><Relationship Id="rId3" Type="http://schemas.openxmlformats.org/officeDocument/2006/relationships/tags" Target="../tags/tag166.xml"/><Relationship Id="rId2" Type="http://schemas.openxmlformats.org/officeDocument/2006/relationships/tags" Target="../tags/tag165.xml"/><Relationship Id="rId1" Type="http://schemas.openxmlformats.org/officeDocument/2006/relationships/tags" Target="../tags/tag164.xml"/></Relationships>
</file>

<file path=ppt/slides/_rels/slide3.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image" Target="../media/image4.jpeg"/><Relationship Id="rId5" Type="http://schemas.openxmlformats.org/officeDocument/2006/relationships/tags" Target="../tags/tag13.xml"/><Relationship Id="rId4" Type="http://schemas.openxmlformats.org/officeDocument/2006/relationships/image" Target="../media/image3.png"/><Relationship Id="rId3" Type="http://schemas.openxmlformats.org/officeDocument/2006/relationships/tags" Target="../tags/tag12.xml"/><Relationship Id="rId2" Type="http://schemas.openxmlformats.org/officeDocument/2006/relationships/image" Target="../media/image2.png"/><Relationship Id="rId12" Type="http://schemas.openxmlformats.org/officeDocument/2006/relationships/notesSlide" Target="../notesSlides/notesSlide3.xml"/><Relationship Id="rId11" Type="http://schemas.openxmlformats.org/officeDocument/2006/relationships/slideLayout" Target="../slideLayouts/slideLayout18.xml"/><Relationship Id="rId10" Type="http://schemas.openxmlformats.org/officeDocument/2006/relationships/tags" Target="../tags/tag17.xml"/><Relationship Id="rId1" Type="http://schemas.openxmlformats.org/officeDocument/2006/relationships/tags" Target="../tags/tag11.xml"/></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8.xml"/><Relationship Id="rId6" Type="http://schemas.openxmlformats.org/officeDocument/2006/relationships/image" Target="../media/image3.png"/><Relationship Id="rId5" Type="http://schemas.openxmlformats.org/officeDocument/2006/relationships/tags" Target="../tags/tag171.xml"/><Relationship Id="rId4" Type="http://schemas.openxmlformats.org/officeDocument/2006/relationships/image" Target="../media/image2.png"/><Relationship Id="rId3" Type="http://schemas.openxmlformats.org/officeDocument/2006/relationships/tags" Target="../tags/tag170.xml"/><Relationship Id="rId2" Type="http://schemas.openxmlformats.org/officeDocument/2006/relationships/tags" Target="../tags/tag169.xml"/><Relationship Id="rId1" Type="http://schemas.openxmlformats.org/officeDocument/2006/relationships/tags" Target="../tags/tag168.xml"/></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8.xml"/><Relationship Id="rId5" Type="http://schemas.openxmlformats.org/officeDocument/2006/relationships/image" Target="../media/image3.png"/><Relationship Id="rId4" Type="http://schemas.openxmlformats.org/officeDocument/2006/relationships/tags" Target="../tags/tag174.xml"/><Relationship Id="rId3" Type="http://schemas.openxmlformats.org/officeDocument/2006/relationships/image" Target="../media/image2.png"/><Relationship Id="rId2" Type="http://schemas.openxmlformats.org/officeDocument/2006/relationships/tags" Target="../tags/tag173.xml"/><Relationship Id="rId1" Type="http://schemas.openxmlformats.org/officeDocument/2006/relationships/tags" Target="../tags/tag172.xml"/></Relationships>
</file>

<file path=ppt/slides/_rels/slide4.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22.xml"/><Relationship Id="rId7" Type="http://schemas.openxmlformats.org/officeDocument/2006/relationships/image" Target="../media/image2.png"/><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19.xml"/><Relationship Id="rId11" Type="http://schemas.openxmlformats.org/officeDocument/2006/relationships/notesSlide" Target="../notesSlides/notesSlide4.xml"/><Relationship Id="rId10" Type="http://schemas.openxmlformats.org/officeDocument/2006/relationships/slideLayout" Target="../slideLayouts/slideLayout18.xml"/><Relationship Id="rId1" Type="http://schemas.openxmlformats.org/officeDocument/2006/relationships/tags" Target="../tags/tag18.xml"/></Relationships>
</file>

<file path=ppt/slides/_rels/slide5.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9" Type="http://schemas.openxmlformats.org/officeDocument/2006/relationships/notesSlide" Target="../notesSlides/notesSlide5.xml"/><Relationship Id="rId18" Type="http://schemas.openxmlformats.org/officeDocument/2006/relationships/slideLayout" Target="../slideLayouts/slideLayout18.xml"/><Relationship Id="rId17" Type="http://schemas.openxmlformats.org/officeDocument/2006/relationships/image" Target="../media/image3.png"/><Relationship Id="rId16" Type="http://schemas.openxmlformats.org/officeDocument/2006/relationships/tags" Target="../tags/tag37.xml"/><Relationship Id="rId15" Type="http://schemas.openxmlformats.org/officeDocument/2006/relationships/image" Target="../media/image2.png"/><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tags" Target="../tags/tag23.xml"/></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ags" Target="../tags/tag40.xml"/><Relationship Id="rId3" Type="http://schemas.openxmlformats.org/officeDocument/2006/relationships/image" Target="../media/image2.png"/><Relationship Id="rId2" Type="http://schemas.openxmlformats.org/officeDocument/2006/relationships/tags" Target="../tags/tag39.xml"/><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9" Type="http://schemas.openxmlformats.org/officeDocument/2006/relationships/tags" Target="../tags/tag46.xml"/><Relationship Id="rId8" Type="http://schemas.openxmlformats.org/officeDocument/2006/relationships/image" Target="../media/image3.png"/><Relationship Id="rId7" Type="http://schemas.openxmlformats.org/officeDocument/2006/relationships/tags" Target="../tags/tag45.xml"/><Relationship Id="rId6" Type="http://schemas.openxmlformats.org/officeDocument/2006/relationships/image" Target="../media/image2.png"/><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image" Target="../media/image7.png"/><Relationship Id="rId2" Type="http://schemas.openxmlformats.org/officeDocument/2006/relationships/tags" Target="../tags/tag42.xml"/><Relationship Id="rId11" Type="http://schemas.openxmlformats.org/officeDocument/2006/relationships/slideLayout" Target="../slideLayouts/slideLayout18.xml"/><Relationship Id="rId10" Type="http://schemas.openxmlformats.org/officeDocument/2006/relationships/tags" Target="../tags/tag47.xml"/><Relationship Id="rId1" Type="http://schemas.openxmlformats.org/officeDocument/2006/relationships/tags" Target="../tags/tag41.xml"/></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tags" Target="../tags/tag50.xml"/><Relationship Id="rId3" Type="http://schemas.openxmlformats.org/officeDocument/2006/relationships/image" Target="../media/image2.png"/><Relationship Id="rId2" Type="http://schemas.openxmlformats.org/officeDocument/2006/relationships/tags" Target="../tags/tag49.xml"/><Relationship Id="rId1" Type="http://schemas.openxmlformats.org/officeDocument/2006/relationships/tags" Target="../tags/tag48.xml"/></Relationships>
</file>

<file path=ppt/slides/_rels/slide9.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image" Target="../media/image9.png"/><Relationship Id="rId5" Type="http://schemas.openxmlformats.org/officeDocument/2006/relationships/tags" Target="../tags/tag54.xml"/><Relationship Id="rId4" Type="http://schemas.openxmlformats.org/officeDocument/2006/relationships/image" Target="../media/image8.png"/><Relationship Id="rId3" Type="http://schemas.openxmlformats.org/officeDocument/2006/relationships/tags" Target="../tags/tag53.xml"/><Relationship Id="rId2" Type="http://schemas.openxmlformats.org/officeDocument/2006/relationships/tags" Target="../tags/tag52.xml"/><Relationship Id="rId13" Type="http://schemas.openxmlformats.org/officeDocument/2006/relationships/notesSlide" Target="../notesSlides/notesSlide7.xml"/><Relationship Id="rId12" Type="http://schemas.openxmlformats.org/officeDocument/2006/relationships/slideLayout" Target="../slideLayouts/slideLayout18.xml"/><Relationship Id="rId11" Type="http://schemas.openxmlformats.org/officeDocument/2006/relationships/image" Target="../media/image3.png"/><Relationship Id="rId10" Type="http://schemas.openxmlformats.org/officeDocument/2006/relationships/tags" Target="../tags/tag57.xml"/><Relationship Id="rId1" Type="http://schemas.openxmlformats.org/officeDocument/2006/relationships/tags" Target="../tags/tag51.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8" name="矩形 7"/>
          <p:cNvSpPr/>
          <p:nvPr/>
        </p:nvSpPr>
        <p:spPr>
          <a:xfrm>
            <a:off x="-10160" y="1612900"/>
            <a:ext cx="12202160" cy="2170430"/>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文本框 17"/>
          <p:cNvSpPr txBox="1"/>
          <p:nvPr/>
        </p:nvSpPr>
        <p:spPr>
          <a:xfrm>
            <a:off x="1076960" y="1666240"/>
            <a:ext cx="9917430" cy="1596390"/>
          </a:xfrm>
          <a:prstGeom prst="rect">
            <a:avLst/>
          </a:prstGeom>
          <a:noFill/>
          <a:ln>
            <a:noFill/>
          </a:ln>
          <a:extLst>
            <a:ext uri="{909E8E84-426E-40DD-AFC4-6F175D3DCCD1}">
              <a14:hiddenFill xmlns:a14="http://schemas.microsoft.com/office/drawing/2010/main">
                <a:solidFill>
                  <a:schemeClr val="bg1"/>
                </a:solidFill>
              </a14:hiddenFill>
            </a:ext>
          </a:extLst>
        </p:spPr>
        <p:style>
          <a:lnRef idx="1">
            <a:schemeClr val="accent3"/>
          </a:lnRef>
          <a:fillRef idx="2">
            <a:schemeClr val="accent3"/>
          </a:fillRef>
          <a:effectRef idx="1">
            <a:schemeClr val="accent3"/>
          </a:effectRef>
          <a:fontRef idx="minor">
            <a:schemeClr val="dk1"/>
          </a:fontRef>
        </p:style>
        <p:txBody>
          <a:bodyPr wrap="square" rtlCol="0">
            <a:noAutofit/>
          </a:bodyPr>
          <a:lstStyle/>
          <a:p>
            <a:pPr algn="ctr" fontAlgn="ctr"/>
            <a:r>
              <a:rPr lang="zh-CN" altLang="en-US" sz="4800" b="1" dirty="0">
                <a:solidFill>
                  <a:schemeClr val="bg1"/>
                </a:solidFill>
                <a:latin typeface="华文楷体" panose="02010600040101010101" charset="-122"/>
                <a:ea typeface="华文楷体" panose="02010600040101010101" charset="-122"/>
                <a:cs typeface="华文楷体" panose="02010600040101010101" charset="-122"/>
                <a:sym typeface="Arial" panose="020B0604020202020204" pitchFamily="34" charset="0"/>
              </a:rPr>
              <a:t>基于二维化十二导联ECG信号分类与冗余性</a:t>
            </a:r>
            <a:r>
              <a:rPr lang="zh-CN" altLang="en-US" sz="4800" b="1" dirty="0">
                <a:solidFill>
                  <a:schemeClr val="bg1"/>
                </a:solidFill>
                <a:latin typeface="华文楷体" panose="02010600040101010101" charset="-122"/>
                <a:ea typeface="华文楷体" panose="02010600040101010101" charset="-122"/>
                <a:cs typeface="华文楷体" panose="02010600040101010101" charset="-122"/>
                <a:sym typeface="Arial" panose="020B0604020202020204" pitchFamily="34" charset="0"/>
              </a:rPr>
              <a:t>研究</a:t>
            </a:r>
            <a:endParaRPr lang="zh-CN" altLang="en-US" sz="4800" b="1" kern="0" dirty="0">
              <a:solidFill>
                <a:schemeClr val="bg1"/>
              </a:solidFill>
              <a:latin typeface="华文楷体" panose="02010600040101010101" charset="-122"/>
              <a:ea typeface="华文楷体" panose="02010600040101010101" charset="-122"/>
              <a:cs typeface="华文楷体" panose="02010600040101010101" charset="-122"/>
              <a:sym typeface="Arial" panose="020B0604020202020204" pitchFamily="34" charset="0"/>
            </a:endParaRPr>
          </a:p>
        </p:txBody>
      </p:sp>
      <p:sp>
        <p:nvSpPr>
          <p:cNvPr id="23" name="矩形 22"/>
          <p:cNvSpPr/>
          <p:nvPr/>
        </p:nvSpPr>
        <p:spPr>
          <a:xfrm>
            <a:off x="1027430" y="4382770"/>
            <a:ext cx="2360295" cy="4000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HK" sz="2000" spc="300" dirty="0">
                <a:solidFill>
                  <a:srgbClr val="000000"/>
                </a:solidFill>
                <a:latin typeface="微软雅黑" panose="020B0503020204020204" pitchFamily="34" charset="-122"/>
                <a:ea typeface="微软雅黑" panose="020B0503020204020204" pitchFamily="34" charset="-122"/>
              </a:rPr>
              <a:t>答辩人</a:t>
            </a:r>
            <a:r>
              <a:rPr lang="en-US" altLang="zh-CN" sz="2000" spc="300" dirty="0">
                <a:solidFill>
                  <a:srgbClr val="000000"/>
                </a:solidFill>
                <a:latin typeface="微软雅黑" panose="020B0503020204020204" pitchFamily="34" charset="-122"/>
                <a:ea typeface="微软雅黑" panose="020B0503020204020204" pitchFamily="34" charset="-122"/>
              </a:rPr>
              <a:t>:</a:t>
            </a:r>
            <a:endParaRPr lang="en-US" altLang="zh-CN" sz="2000" spc="300" dirty="0">
              <a:solidFill>
                <a:srgbClr val="0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1306830" y="4872087"/>
            <a:ext cx="1812290" cy="4000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zh-HK" sz="2000" spc="300" dirty="0">
                <a:latin typeface="微软雅黑" panose="020B0503020204020204" pitchFamily="34" charset="-122"/>
                <a:ea typeface="微软雅黑" panose="020B0503020204020204" pitchFamily="34" charset="-122"/>
              </a:rPr>
              <a:t>导</a:t>
            </a:r>
            <a:r>
              <a:rPr lang="en-US" altLang="zh-CN" sz="2000" spc="300" dirty="0">
                <a:latin typeface="微软雅黑" panose="020B0503020204020204" pitchFamily="34" charset="-122"/>
                <a:ea typeface="微软雅黑" panose="020B0503020204020204" pitchFamily="34" charset="-122"/>
              </a:rPr>
              <a:t>  </a:t>
            </a:r>
            <a:r>
              <a:rPr lang="zh-CN" altLang="zh-HK" sz="2000" spc="300" dirty="0">
                <a:latin typeface="微软雅黑" panose="020B0503020204020204" pitchFamily="34" charset="-122"/>
                <a:ea typeface="微软雅黑" panose="020B0503020204020204" pitchFamily="34" charset="-122"/>
              </a:rPr>
              <a:t>师</a:t>
            </a:r>
            <a:r>
              <a:rPr lang="en-US" altLang="zh-CN" sz="2000" spc="300" dirty="0">
                <a:latin typeface="微软雅黑" panose="020B0503020204020204" pitchFamily="34" charset="-122"/>
                <a:ea typeface="微软雅黑" panose="020B0503020204020204" pitchFamily="34" charset="-122"/>
              </a:rPr>
              <a:t>:</a:t>
            </a:r>
            <a:endParaRPr lang="en-US" altLang="zh-CN" sz="2000" spc="3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2908617" y="4369087"/>
            <a:ext cx="1614489" cy="398780"/>
          </a:xfrm>
          <a:prstGeom prst="rect">
            <a:avLst/>
          </a:prstGeom>
          <a:noFill/>
        </p:spPr>
        <p:txBody>
          <a:bodyPr wrap="square" rtlCol="0">
            <a:spAutoFit/>
          </a:bodyPr>
          <a:lstStyle/>
          <a:p>
            <a:pPr algn="l"/>
            <a:r>
              <a:rPr lang="zh-CN" altLang="en-US" sz="2000" spc="300" dirty="0">
                <a:solidFill>
                  <a:srgbClr val="000000"/>
                </a:solidFill>
                <a:latin typeface="微软雅黑" panose="020B0503020204020204" pitchFamily="34" charset="-122"/>
                <a:ea typeface="微软雅黑" panose="020B0503020204020204" pitchFamily="34" charset="-122"/>
              </a:rPr>
              <a:t>李家豪</a:t>
            </a:r>
            <a:endParaRPr lang="zh-CN" altLang="en-US" sz="2000" spc="300" dirty="0">
              <a:solidFill>
                <a:srgbClr val="000000"/>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2915920" y="4869815"/>
            <a:ext cx="2033270" cy="398780"/>
          </a:xfrm>
          <a:prstGeom prst="rect">
            <a:avLst/>
          </a:prstGeom>
          <a:noFill/>
        </p:spPr>
        <p:txBody>
          <a:bodyPr wrap="square" rtlCol="0">
            <a:spAutoFit/>
          </a:bodyPr>
          <a:lstStyle/>
          <a:p>
            <a:pPr algn="l"/>
            <a:r>
              <a:rPr lang="zh-CN" altLang="zh-HK" sz="2000" spc="300" dirty="0">
                <a:solidFill>
                  <a:srgbClr val="000000"/>
                </a:solidFill>
                <a:latin typeface="微软雅黑" panose="020B0503020204020204" pitchFamily="34" charset="-122"/>
                <a:ea typeface="微软雅黑" panose="020B0503020204020204" pitchFamily="34" charset="-122"/>
              </a:rPr>
              <a:t>庞少鹏</a:t>
            </a:r>
            <a:r>
              <a:rPr lang="zh-CN" altLang="zh-HK" sz="2000" spc="300" dirty="0">
                <a:solidFill>
                  <a:srgbClr val="000000"/>
                </a:solidFill>
                <a:latin typeface="微软雅黑" panose="020B0503020204020204" pitchFamily="34" charset="-122"/>
                <a:ea typeface="微软雅黑" panose="020B0503020204020204" pitchFamily="34" charset="-122"/>
              </a:rPr>
              <a:t>副教授</a:t>
            </a:r>
            <a:endParaRPr lang="zh-CN" altLang="zh-HK" sz="2000" spc="300" dirty="0">
              <a:solidFill>
                <a:srgbClr val="000000"/>
              </a:solidFill>
              <a:latin typeface="微软雅黑" panose="020B0503020204020204" pitchFamily="34" charset="-122"/>
              <a:ea typeface="微软雅黑" panose="020B0503020204020204" pitchFamily="34" charset="-122"/>
            </a:endParaRPr>
          </a:p>
        </p:txBody>
      </p:sp>
      <p:sp>
        <p:nvSpPr>
          <p:cNvPr id="2" name="矩形 1"/>
          <p:cNvSpPr/>
          <p:nvPr/>
        </p:nvSpPr>
        <p:spPr>
          <a:xfrm>
            <a:off x="1305560" y="5381625"/>
            <a:ext cx="1812290" cy="4000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r>
              <a:rPr lang="zh-CN" altLang="zh-HK" sz="2000" spc="300" dirty="0">
                <a:latin typeface="微软雅黑" panose="020B0503020204020204" pitchFamily="34" charset="-122"/>
                <a:ea typeface="微软雅黑" panose="020B0503020204020204" pitchFamily="34" charset="-122"/>
              </a:rPr>
              <a:t>学</a:t>
            </a:r>
            <a:r>
              <a:rPr lang="en-US" altLang="zh-CN" sz="2000" spc="300" dirty="0">
                <a:latin typeface="微软雅黑" panose="020B0503020204020204" pitchFamily="34" charset="-122"/>
                <a:ea typeface="微软雅黑" panose="020B0503020204020204" pitchFamily="34" charset="-122"/>
              </a:rPr>
              <a:t>  </a:t>
            </a:r>
            <a:r>
              <a:rPr lang="zh-CN" altLang="zh-HK" sz="2000" spc="300" dirty="0">
                <a:latin typeface="微软雅黑" panose="020B0503020204020204" pitchFamily="34" charset="-122"/>
                <a:ea typeface="微软雅黑" panose="020B0503020204020204" pitchFamily="34" charset="-122"/>
              </a:rPr>
              <a:t>院</a:t>
            </a:r>
            <a:r>
              <a:rPr lang="en-US" altLang="zh-CN" sz="2000" spc="300" dirty="0">
                <a:latin typeface="微软雅黑" panose="020B0503020204020204" pitchFamily="34" charset="-122"/>
                <a:ea typeface="微软雅黑" panose="020B0503020204020204" pitchFamily="34" charset="-122"/>
              </a:rPr>
              <a:t>:</a:t>
            </a:r>
            <a:endParaRPr lang="en-US" altLang="zh-CN" sz="2000" spc="3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2916237" y="5382260"/>
            <a:ext cx="3500120" cy="398780"/>
          </a:xfrm>
          <a:prstGeom prst="rect">
            <a:avLst/>
          </a:prstGeom>
          <a:noFill/>
        </p:spPr>
        <p:txBody>
          <a:bodyPr wrap="square" rtlCol="0">
            <a:spAutoFit/>
          </a:bodyPr>
          <a:p>
            <a:pPr algn="l"/>
            <a:r>
              <a:rPr lang="zh-CN" altLang="zh-HK" sz="2000" spc="300" dirty="0">
                <a:solidFill>
                  <a:srgbClr val="000000"/>
                </a:solidFill>
                <a:latin typeface="微软雅黑" panose="020B0503020204020204" pitchFamily="34" charset="-122"/>
                <a:ea typeface="微软雅黑" panose="020B0503020204020204" pitchFamily="34" charset="-122"/>
              </a:rPr>
              <a:t>电子电气与控制学部</a:t>
            </a:r>
            <a:endParaRPr lang="zh-CN" altLang="zh-HK" sz="2000" spc="300" dirty="0">
              <a:solidFill>
                <a:srgbClr val="000000"/>
              </a:solidFill>
              <a:latin typeface="微软雅黑" panose="020B0503020204020204" pitchFamily="34" charset="-122"/>
              <a:ea typeface="微软雅黑" panose="020B0503020204020204" pitchFamily="34" charset="-122"/>
            </a:endParaRPr>
          </a:p>
        </p:txBody>
      </p:sp>
      <p:sp>
        <p:nvSpPr>
          <p:cNvPr id="9" name="矩形 8"/>
          <p:cNvSpPr/>
          <p:nvPr>
            <p:custDataLst>
              <p:tags r:id="rId1"/>
            </p:custDataLst>
          </p:nvPr>
        </p:nvSpPr>
        <p:spPr>
          <a:xfrm>
            <a:off x="1296035" y="5899150"/>
            <a:ext cx="1812925" cy="40005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p>
            <a:pPr algn="ctr"/>
            <a:r>
              <a:rPr lang="zh-CN" altLang="zh-HK" sz="2000" spc="300" dirty="0">
                <a:latin typeface="微软雅黑" panose="020B0503020204020204" pitchFamily="34" charset="-122"/>
                <a:ea typeface="微软雅黑" panose="020B0503020204020204" pitchFamily="34" charset="-122"/>
              </a:rPr>
              <a:t>专</a:t>
            </a:r>
            <a:r>
              <a:rPr lang="en-US" altLang="zh-CN" sz="2000" spc="300" dirty="0">
                <a:latin typeface="微软雅黑" panose="020B0503020204020204" pitchFamily="34" charset="-122"/>
                <a:ea typeface="微软雅黑" panose="020B0503020204020204" pitchFamily="34" charset="-122"/>
              </a:rPr>
              <a:t>  </a:t>
            </a:r>
            <a:r>
              <a:rPr lang="zh-CN" altLang="zh-HK" sz="2000" spc="300" dirty="0">
                <a:latin typeface="微软雅黑" panose="020B0503020204020204" pitchFamily="34" charset="-122"/>
                <a:ea typeface="微软雅黑" panose="020B0503020204020204" pitchFamily="34" charset="-122"/>
              </a:rPr>
              <a:t>业</a:t>
            </a:r>
            <a:r>
              <a:rPr lang="en-US" altLang="zh-CN" sz="2000" spc="300" dirty="0">
                <a:latin typeface="微软雅黑" panose="020B0503020204020204" pitchFamily="34" charset="-122"/>
                <a:ea typeface="微软雅黑" panose="020B0503020204020204" pitchFamily="34" charset="-122"/>
              </a:rPr>
              <a:t>:</a:t>
            </a:r>
            <a:endParaRPr lang="en-US" altLang="zh-CN" sz="2000" spc="300" dirty="0">
              <a:latin typeface="微软雅黑" panose="020B0503020204020204" pitchFamily="34" charset="-122"/>
              <a:ea typeface="微软雅黑" panose="020B0503020204020204" pitchFamily="34" charset="-122"/>
            </a:endParaRPr>
          </a:p>
        </p:txBody>
      </p:sp>
      <p:sp>
        <p:nvSpPr>
          <p:cNvPr id="11" name="文本框 10"/>
          <p:cNvSpPr txBox="1"/>
          <p:nvPr>
            <p:custDataLst>
              <p:tags r:id="rId2"/>
            </p:custDataLst>
          </p:nvPr>
        </p:nvSpPr>
        <p:spPr>
          <a:xfrm>
            <a:off x="2916237" y="5899785"/>
            <a:ext cx="3681730" cy="398780"/>
          </a:xfrm>
          <a:prstGeom prst="rect">
            <a:avLst/>
          </a:prstGeom>
          <a:noFill/>
        </p:spPr>
        <p:txBody>
          <a:bodyPr wrap="square" rtlCol="0">
            <a:spAutoFit/>
          </a:bodyPr>
          <a:p>
            <a:pPr algn="l"/>
            <a:r>
              <a:rPr lang="zh-CN" altLang="en-US" sz="2000" spc="300" dirty="0">
                <a:solidFill>
                  <a:srgbClr val="000000"/>
                </a:solidFill>
                <a:latin typeface="微软雅黑" panose="020B0503020204020204" pitchFamily="34" charset="-122"/>
                <a:ea typeface="微软雅黑" panose="020B0503020204020204" pitchFamily="34" charset="-122"/>
              </a:rPr>
              <a:t>电子信息（智能检测技术）</a:t>
            </a:r>
            <a:endParaRPr lang="zh-CN" altLang="en-US" sz="2000" spc="300" dirty="0">
              <a:solidFill>
                <a:srgbClr val="000000"/>
              </a:solidFill>
              <a:latin typeface="微软雅黑" panose="020B0503020204020204" pitchFamily="34" charset="-122"/>
              <a:ea typeface="微软雅黑" panose="020B0503020204020204" pitchFamily="34" charset="-122"/>
            </a:endParaRPr>
          </a:p>
        </p:txBody>
      </p:sp>
      <p:sp>
        <p:nvSpPr>
          <p:cNvPr id="14" name="矩形 13"/>
          <p:cNvSpPr/>
          <p:nvPr>
            <p:custDataLst>
              <p:tags r:id="rId3"/>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 name="图片 14" descr="logo1"/>
          <p:cNvPicPr>
            <a:picLocks noChangeAspect="1"/>
          </p:cNvPicPr>
          <p:nvPr>
            <p:custDataLst>
              <p:tags r:id="rId4"/>
            </p:custDataLst>
          </p:nvPr>
        </p:nvPicPr>
        <p:blipFill>
          <a:blip r:embed="rId5"/>
          <a:stretch>
            <a:fillRect/>
          </a:stretch>
        </p:blipFill>
        <p:spPr>
          <a:xfrm>
            <a:off x="207645" y="-17145"/>
            <a:ext cx="3094990" cy="748030"/>
          </a:xfrm>
          <a:prstGeom prst="rect">
            <a:avLst/>
          </a:prstGeom>
        </p:spPr>
      </p:pic>
      <p:pic>
        <p:nvPicPr>
          <p:cNvPr id="17" name="图片 16" descr="logo2"/>
          <p:cNvPicPr>
            <a:picLocks noChangeAspect="1"/>
          </p:cNvPicPr>
          <p:nvPr>
            <p:custDataLst>
              <p:tags r:id="rId6"/>
            </p:custDataLst>
          </p:nvPr>
        </p:nvPicPr>
        <p:blipFill>
          <a:blip r:embed="rId7"/>
          <a:stretch>
            <a:fillRect/>
          </a:stretch>
        </p:blipFill>
        <p:spPr>
          <a:xfrm>
            <a:off x="3429000" y="-20955"/>
            <a:ext cx="3599180" cy="739775"/>
          </a:xfrm>
          <a:prstGeom prst="rect">
            <a:avLst/>
          </a:prstGeom>
        </p:spPr>
      </p:pic>
      <p:sp>
        <p:nvSpPr>
          <p:cNvPr id="19" name="文本框 18"/>
          <p:cNvSpPr txBox="1"/>
          <p:nvPr/>
        </p:nvSpPr>
        <p:spPr>
          <a:xfrm>
            <a:off x="648335" y="3320415"/>
            <a:ext cx="11358880" cy="368300"/>
          </a:xfrm>
          <a:prstGeom prst="rect">
            <a:avLst/>
          </a:prstGeom>
          <a:noFill/>
        </p:spPr>
        <p:txBody>
          <a:bodyPr wrap="square" rtlCol="0">
            <a:spAutoFit/>
          </a:bodyPr>
          <a:p>
            <a:r>
              <a:rPr lang="zh-CN" altLang="en-US" b="1">
                <a:solidFill>
                  <a:schemeClr val="bg1"/>
                </a:solidFill>
                <a:latin typeface="Arial" panose="020B0604020202020204" pitchFamily="34" charset="0"/>
                <a:cs typeface="Arial" panose="020B0604020202020204" pitchFamily="34" charset="0"/>
              </a:rPr>
              <a:t>Research on the Classification and Redundancy of 12-lead ECG Signals Based on Two-dimensional</a:t>
            </a:r>
            <a:endParaRPr lang="zh-CN" altLang="en-US" b="1">
              <a:solidFill>
                <a:schemeClr val="bg1"/>
              </a:solidFill>
              <a:latin typeface="Arial" panose="020B0604020202020204" pitchFamily="34" charset="0"/>
              <a:cs typeface="Arial" panose="020B0604020202020204" pitchFamily="34"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20320" y="833755"/>
            <a:ext cx="39243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3.2</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、数据库</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来源</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354330" y="1634490"/>
            <a:ext cx="3557270" cy="5064760"/>
          </a:xfrm>
          <a:prstGeom prst="rect">
            <a:avLst/>
          </a:prstGeom>
          <a:noFill/>
        </p:spPr>
        <p:txBody>
          <a:bodyPr wrap="square" rtlCol="0">
            <a:noAutofit/>
          </a:bodyPr>
          <a:p>
            <a:pPr>
              <a:lnSpc>
                <a:spcPct val="130000"/>
              </a:lnSpc>
            </a:pPr>
            <a:r>
              <a:rPr lang="en-US" altLang="zh-CN" sz="2400">
                <a:latin typeface="+mn-ea"/>
                <a:cs typeface="+mn-ea"/>
                <a:sym typeface="+mn-ea"/>
              </a:rPr>
              <a:t>    </a:t>
            </a:r>
            <a:endParaRPr lang="en-US" altLang="zh-CN" sz="2400">
              <a:latin typeface="+mn-ea"/>
              <a:cs typeface="+mn-ea"/>
              <a:sym typeface="+mn-ea"/>
            </a:endParaRPr>
          </a:p>
          <a:p>
            <a:pPr>
              <a:lnSpc>
                <a:spcPct val="130000"/>
              </a:lnSpc>
            </a:pPr>
            <a:r>
              <a:rPr lang="en-US" altLang="zh-CN" sz="2400">
                <a:latin typeface="+mn-ea"/>
                <a:cs typeface="+mn-ea"/>
                <a:sym typeface="+mn-ea"/>
              </a:rPr>
              <a:t>    </a:t>
            </a:r>
            <a:r>
              <a:rPr lang="zh-CN" altLang="en-US" sz="2400">
                <a:latin typeface="+mn-ea"/>
                <a:cs typeface="+mn-ea"/>
                <a:sym typeface="+mn-ea"/>
              </a:rPr>
              <a:t>本章节数据库是来自CPSC2018</a:t>
            </a:r>
            <a:r>
              <a:rPr lang="en-US" altLang="zh-CN" sz="2400" baseline="30000">
                <a:latin typeface="+mn-ea"/>
                <a:cs typeface="+mn-ea"/>
                <a:sym typeface="+mn-ea"/>
              </a:rPr>
              <a:t>[1]</a:t>
            </a:r>
            <a:r>
              <a:rPr lang="zh-CN" altLang="en-US" sz="2400">
                <a:latin typeface="+mn-ea"/>
                <a:cs typeface="+mn-ea"/>
                <a:sym typeface="+mn-ea"/>
              </a:rPr>
              <a:t>的十二导联ECG数据集，采样频率为500Hz。每组样本包含了原始十二导联心电图信号、患者年龄、性别和信号对应的标签。</a:t>
            </a:r>
            <a:endParaRPr lang="zh-CN" altLang="en-US" sz="2400">
              <a:latin typeface="+mn-ea"/>
              <a:cs typeface="+mn-ea"/>
              <a:sym typeface="+mn-ea"/>
            </a:endParaRPr>
          </a:p>
        </p:txBody>
      </p:sp>
      <p:graphicFrame>
        <p:nvGraphicFramePr>
          <p:cNvPr id="4" name="表格 3"/>
          <p:cNvGraphicFramePr/>
          <p:nvPr>
            <p:custDataLst>
              <p:tags r:id="rId2"/>
            </p:custDataLst>
          </p:nvPr>
        </p:nvGraphicFramePr>
        <p:xfrm>
          <a:off x="4048125" y="2091055"/>
          <a:ext cx="7919085" cy="4150360"/>
        </p:xfrm>
        <a:graphic>
          <a:graphicData uri="http://schemas.openxmlformats.org/drawingml/2006/table">
            <a:tbl>
              <a:tblPr/>
              <a:tblGrid>
                <a:gridCol w="879475"/>
                <a:gridCol w="877570"/>
                <a:gridCol w="880745"/>
                <a:gridCol w="880745"/>
                <a:gridCol w="879475"/>
                <a:gridCol w="880745"/>
                <a:gridCol w="878840"/>
                <a:gridCol w="880745"/>
                <a:gridCol w="880745"/>
              </a:tblGrid>
              <a:tr h="638175">
                <a:tc>
                  <a:txBody>
                    <a:bodyPr/>
                    <a:p>
                      <a:pPr indent="0" algn="ctr">
                        <a:buNone/>
                      </a:pPr>
                      <a:r>
                        <a:rPr lang="en-US" sz="1400" b="0">
                          <a:latin typeface="+mn-ea"/>
                          <a:cs typeface="Times New Roman" panose="02020603050405020304" charset="0"/>
                        </a:rPr>
                        <a:t>No.</a:t>
                      </a:r>
                      <a:endParaRPr lang="en-US" altLang="en-US" sz="1400" b="0">
                        <a:latin typeface="+mn-ea"/>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心律失常类型</a:t>
                      </a:r>
                      <a:endParaRPr lang="en-US" altLang="en-US" sz="1400" b="0">
                        <a:latin typeface="+mn-ea"/>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样本数量</a:t>
                      </a:r>
                      <a:endParaRPr lang="en-US" altLang="en-US" sz="1400" b="0">
                        <a:latin typeface="+mn-ea"/>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3">
                  <a:txBody>
                    <a:bodyPr/>
                    <a:p>
                      <a:pPr indent="0" algn="ctr">
                        <a:buNone/>
                      </a:pPr>
                      <a:r>
                        <a:rPr lang="en-US" sz="1400" b="0">
                          <a:latin typeface="+mn-ea"/>
                          <a:cs typeface="+mn-ea"/>
                        </a:rPr>
                        <a:t>采样时间长度（单位s）</a:t>
                      </a:r>
                      <a:endParaRPr lang="en-US" altLang="en-US" sz="1400" b="0">
                        <a:latin typeface="+mn-ea"/>
                        <a:cs typeface="+mn-ea"/>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a:txBody>
                    <a:bodyPr/>
                    <a:p>
                      <a:pPr indent="0" algn="ctr">
                        <a:buNone/>
                      </a:pPr>
                      <a:r>
                        <a:rPr lang="en-US" sz="1400" b="0">
                          <a:latin typeface="+mn-ea"/>
                          <a:cs typeface="Times New Roman" panose="02020603050405020304" charset="0"/>
                        </a:rPr>
                        <a:t>训练集</a:t>
                      </a:r>
                      <a:endParaRPr lang="en-US" altLang="en-US" sz="1400" b="0">
                        <a:latin typeface="+mn-ea"/>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小样本测试集</a:t>
                      </a:r>
                      <a:endParaRPr lang="en-US" altLang="en-US" sz="1400" b="0">
                        <a:latin typeface="+mn-ea"/>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隐藏测试集</a:t>
                      </a:r>
                      <a:endParaRPr lang="en-US" altLang="en-US" sz="1400" b="0">
                        <a:latin typeface="+mn-ea"/>
                        <a:cs typeface="Times New Roman" panose="02020603050405020304"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19405">
                <a:tc>
                  <a:txBody>
                    <a:bodyPr/>
                    <a:p>
                      <a:pPr indent="0" algn="ctr">
                        <a:buNone/>
                      </a:pPr>
                      <a:r>
                        <a:rPr lang="en-US" sz="1400" b="0">
                          <a:latin typeface="+mn-ea"/>
                          <a:cs typeface="Times New Roman" panose="02020603050405020304" charset="0"/>
                        </a:rPr>
                        <a:t> </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 </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 </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平均</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最小</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最大</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 </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 </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 </a:t>
                      </a:r>
                      <a:endParaRPr lang="en-US" altLang="en-US" sz="1400" b="0">
                        <a:latin typeface="+mn-ea"/>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20040">
                <a:tc>
                  <a:txBody>
                    <a:bodyPr/>
                    <a:p>
                      <a:pPr indent="0" algn="ctr">
                        <a:buNone/>
                      </a:pPr>
                      <a:r>
                        <a:rPr lang="en-US" sz="1400" b="0">
                          <a:latin typeface="+mn-ea"/>
                          <a:cs typeface="Times New Roman" panose="02020603050405020304" charset="0"/>
                        </a:rPr>
                        <a:t>1</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正常</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918</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15.43</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10</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64</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895</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69</a:t>
                      </a:r>
                      <a:endParaRPr lang="en-US" altLang="en-US" sz="14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394</a:t>
                      </a:r>
                      <a:endParaRPr lang="en-US" altLang="en-US" sz="1400" b="0">
                        <a:latin typeface="+mn-ea"/>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18770">
                <a:tc>
                  <a:txBody>
                    <a:bodyPr/>
                    <a:p>
                      <a:pPr indent="0" algn="ctr">
                        <a:buNone/>
                      </a:pPr>
                      <a:r>
                        <a:rPr lang="en-US" sz="1400" b="0">
                          <a:latin typeface="+mn-ea"/>
                          <a:cs typeface="Times New Roman" panose="02020603050405020304" charset="0"/>
                        </a:rPr>
                        <a:t>2</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AF</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1098</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15.04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9</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74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1112</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79</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466</a:t>
                      </a:r>
                      <a:endParaRPr lang="en-US" altLang="en-US" sz="14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9405">
                <a:tc>
                  <a:txBody>
                    <a:bodyPr/>
                    <a:p>
                      <a:pPr indent="0" algn="ctr">
                        <a:buNone/>
                      </a:pPr>
                      <a:r>
                        <a:rPr lang="en-US" sz="1400" b="0">
                          <a:latin typeface="+mn-ea"/>
                          <a:cs typeface="Times New Roman" panose="02020603050405020304" charset="0"/>
                        </a:rPr>
                        <a:t>3</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I-AVB</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704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14.27</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10</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54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695</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45</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295</a:t>
                      </a:r>
                      <a:endParaRPr lang="en-US" altLang="en-US" sz="14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8770">
                <a:tc>
                  <a:txBody>
                    <a:bodyPr/>
                    <a:p>
                      <a:pPr indent="0" algn="ctr">
                        <a:buNone/>
                      </a:pPr>
                      <a:r>
                        <a:rPr lang="en-US" sz="1400" b="0">
                          <a:latin typeface="+mn-ea"/>
                          <a:cs typeface="Times New Roman" panose="02020603050405020304" charset="0"/>
                        </a:rPr>
                        <a:t>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LBBB</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207</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14.94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9</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65</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203</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15</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97</a:t>
                      </a:r>
                      <a:endParaRPr lang="en-US" altLang="en-US" sz="14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9405">
                <a:tc>
                  <a:txBody>
                    <a:bodyPr/>
                    <a:p>
                      <a:pPr indent="0" algn="ctr">
                        <a:buNone/>
                      </a:pPr>
                      <a:r>
                        <a:rPr lang="en-US" sz="1400" b="0">
                          <a:latin typeface="+mn-ea"/>
                          <a:cs typeface="Times New Roman" panose="02020603050405020304" charset="0"/>
                        </a:rPr>
                        <a:t>5</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RBBB</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1695</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14.62</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10</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118</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1691</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124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756</a:t>
                      </a:r>
                      <a:endParaRPr lang="en-US" altLang="en-US" sz="14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8770">
                <a:tc>
                  <a:txBody>
                    <a:bodyPr/>
                    <a:p>
                      <a:pPr indent="0" algn="ctr">
                        <a:buNone/>
                      </a:pPr>
                      <a:r>
                        <a:rPr lang="en-US" sz="1400" b="0">
                          <a:latin typeface="+mn-ea"/>
                          <a:cs typeface="Times New Roman" panose="02020603050405020304" charset="0"/>
                        </a:rPr>
                        <a:t>6</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PAC</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574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19.43</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9</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74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546</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47</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250</a:t>
                      </a:r>
                      <a:endParaRPr lang="en-US" altLang="en-US" sz="14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20040">
                <a:tc>
                  <a:txBody>
                    <a:bodyPr/>
                    <a:p>
                      <a:pPr indent="0" algn="ctr">
                        <a:buNone/>
                      </a:pPr>
                      <a:r>
                        <a:rPr lang="en-US" sz="1400" b="0">
                          <a:latin typeface="+mn-ea"/>
                          <a:cs typeface="Times New Roman" panose="02020603050405020304" charset="0"/>
                        </a:rPr>
                        <a:t>7</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PVC</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653</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20.92</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6</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144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826</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44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276</a:t>
                      </a:r>
                      <a:endParaRPr lang="en-US" altLang="en-US" sz="14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9405">
                <a:tc>
                  <a:txBody>
                    <a:bodyPr/>
                    <a:p>
                      <a:pPr indent="0" algn="ctr">
                        <a:buNone/>
                      </a:pPr>
                      <a:r>
                        <a:rPr lang="en-US" sz="1400" b="0">
                          <a:latin typeface="+mn-ea"/>
                          <a:cs typeface="Times New Roman" panose="02020603050405020304" charset="0"/>
                        </a:rPr>
                        <a:t>8</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STD</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826</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15.50</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8</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138</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825</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58</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340</a:t>
                      </a:r>
                      <a:endParaRPr lang="en-US" altLang="en-US" sz="14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8770">
                <a:tc>
                  <a:txBody>
                    <a:bodyPr/>
                    <a:p>
                      <a:pPr indent="0" algn="ctr">
                        <a:buNone/>
                      </a:pPr>
                      <a:r>
                        <a:rPr lang="en-US" sz="1400" b="0">
                          <a:latin typeface="+mn-ea"/>
                          <a:cs typeface="Times New Roman" panose="02020603050405020304" charset="0"/>
                        </a:rPr>
                        <a:t>9</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STE</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202</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17.15</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10</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60</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216</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19</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mn-ea"/>
                          <a:cs typeface="Times New Roman" panose="02020603050405020304" charset="0"/>
                        </a:rPr>
                        <a:t>80</a:t>
                      </a:r>
                      <a:endParaRPr lang="en-US" altLang="en-US" sz="14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19405">
                <a:tc>
                  <a:txBody>
                    <a:bodyPr/>
                    <a:p>
                      <a:pPr indent="0" algn="ctr">
                        <a:buNone/>
                      </a:pPr>
                      <a:r>
                        <a:rPr lang="en-US" sz="1400" b="0">
                          <a:latin typeface="+mn-ea"/>
                          <a:cs typeface="Times New Roman" panose="02020603050405020304" charset="0"/>
                        </a:rPr>
                        <a:t> </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总计</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6877</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solidFill>
                            <a:srgbClr val="FF0000"/>
                          </a:solidFill>
                          <a:latin typeface="+mn-ea"/>
                          <a:cs typeface="Times New Roman" panose="02020603050405020304" charset="0"/>
                        </a:rPr>
                        <a:t>15.95</a:t>
                      </a:r>
                      <a:endParaRPr lang="en-US" altLang="en-US" sz="1400" b="0">
                        <a:solidFill>
                          <a:srgbClr val="FF0000"/>
                        </a:solidFill>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6</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144</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7117</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500</a:t>
                      </a:r>
                      <a:endParaRPr lang="en-US" altLang="en-US" sz="14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mn-ea"/>
                          <a:cs typeface="Times New Roman" panose="02020603050405020304" charset="0"/>
                        </a:rPr>
                        <a:t>2954</a:t>
                      </a:r>
                      <a:endParaRPr lang="en-US" altLang="en-US" sz="1400" b="0">
                        <a:latin typeface="+mn-ea"/>
                        <a:cs typeface="Times New Roman" panose="02020603050405020304"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
        <p:nvSpPr>
          <p:cNvPr id="5" name="文本框 4"/>
          <p:cNvSpPr txBox="1"/>
          <p:nvPr/>
        </p:nvSpPr>
        <p:spPr>
          <a:xfrm>
            <a:off x="6410325" y="1701165"/>
            <a:ext cx="3134995" cy="306705"/>
          </a:xfrm>
          <a:prstGeom prst="rect">
            <a:avLst/>
          </a:prstGeom>
          <a:noFill/>
        </p:spPr>
        <p:txBody>
          <a:bodyPr wrap="square" rtlCol="0" anchor="t">
            <a:spAutoFit/>
          </a:bodyPr>
          <a:p>
            <a:r>
              <a:rPr lang="zh-CN" altLang="en-US" sz="1400" dirty="0">
                <a:latin typeface="+mn-ea"/>
                <a:cs typeface="+mn-ea"/>
                <a:sym typeface="+mn-ea"/>
              </a:rPr>
              <a:t>表</a:t>
            </a:r>
            <a:r>
              <a:rPr lang="en-US" altLang="zh-CN" sz="1400" dirty="0">
                <a:latin typeface="+mn-ea"/>
                <a:cs typeface="+mn-ea"/>
                <a:sym typeface="+mn-ea"/>
              </a:rPr>
              <a:t>1. CPSC2018</a:t>
            </a:r>
            <a:r>
              <a:rPr lang="zh-CN" altLang="en-US" sz="1400" dirty="0">
                <a:latin typeface="+mn-ea"/>
                <a:cs typeface="+mn-ea"/>
                <a:sym typeface="+mn-ea"/>
              </a:rPr>
              <a:t>数据库</a:t>
            </a:r>
            <a:r>
              <a:rPr lang="zh-CN" altLang="en-US" sz="1400" dirty="0">
                <a:latin typeface="+mn-ea"/>
                <a:cs typeface="+mn-ea"/>
                <a:sym typeface="+mn-ea"/>
              </a:rPr>
              <a:t>详细信息</a:t>
            </a:r>
            <a:endParaRPr lang="zh-CN" altLang="en-US" sz="1400" dirty="0">
              <a:latin typeface="+mn-ea"/>
              <a:cs typeface="+mn-ea"/>
              <a:sym typeface="+mn-ea"/>
            </a:endParaRPr>
          </a:p>
        </p:txBody>
      </p:sp>
      <p:sp>
        <p:nvSpPr>
          <p:cNvPr id="8" name="矩形 7"/>
          <p:cNvSpPr/>
          <p:nvPr>
            <p:custDataLst>
              <p:tags r:id="rId3"/>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logo1"/>
          <p:cNvPicPr>
            <a:picLocks noChangeAspect="1"/>
          </p:cNvPicPr>
          <p:nvPr>
            <p:custDataLst>
              <p:tags r:id="rId4"/>
            </p:custDataLst>
          </p:nvPr>
        </p:nvPicPr>
        <p:blipFill>
          <a:blip r:embed="rId5"/>
          <a:stretch>
            <a:fillRect/>
          </a:stretch>
        </p:blipFill>
        <p:spPr>
          <a:xfrm>
            <a:off x="185420" y="8255"/>
            <a:ext cx="3094990" cy="748030"/>
          </a:xfrm>
          <a:prstGeom prst="rect">
            <a:avLst/>
          </a:prstGeom>
        </p:spPr>
      </p:pic>
      <p:pic>
        <p:nvPicPr>
          <p:cNvPr id="10" name="图片 9" descr="logo2"/>
          <p:cNvPicPr>
            <a:picLocks noChangeAspect="1"/>
          </p:cNvPicPr>
          <p:nvPr>
            <p:custDataLst>
              <p:tags r:id="rId6"/>
            </p:custDataLst>
          </p:nvPr>
        </p:nvPicPr>
        <p:blipFill>
          <a:blip r:embed="rId7"/>
          <a:stretch>
            <a:fillRect/>
          </a:stretch>
        </p:blipFill>
        <p:spPr>
          <a:xfrm>
            <a:off x="3406775" y="4445"/>
            <a:ext cx="3599180" cy="739775"/>
          </a:xfrm>
          <a:prstGeom prst="rect">
            <a:avLst/>
          </a:prstGeom>
        </p:spPr>
      </p:pic>
      <p:sp>
        <p:nvSpPr>
          <p:cNvPr id="11" name="文本框 10"/>
          <p:cNvSpPr txBox="1"/>
          <p:nvPr/>
        </p:nvSpPr>
        <p:spPr>
          <a:xfrm>
            <a:off x="374650" y="6423025"/>
            <a:ext cx="7466965" cy="337185"/>
          </a:xfrm>
          <a:prstGeom prst="rect">
            <a:avLst/>
          </a:prstGeom>
          <a:noFill/>
        </p:spPr>
        <p:txBody>
          <a:bodyPr wrap="square" rtlCol="0">
            <a:spAutoFit/>
          </a:bodyPr>
          <a:p>
            <a:r>
              <a:rPr lang="en-US" altLang="zh-CN" sz="1600"/>
              <a:t>[1]http://2018.icbeb.org/Challenge.html</a:t>
            </a:r>
            <a:endParaRPr lang="en-US" altLang="zh-CN" sz="160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15" name="文本框 7"/>
          <p:cNvSpPr txBox="1">
            <a:spLocks noChangeArrowheads="1"/>
          </p:cNvSpPr>
          <p:nvPr>
            <p:custDataLst>
              <p:tags r:id="rId1"/>
            </p:custDataLst>
          </p:nvPr>
        </p:nvSpPr>
        <p:spPr bwMode="auto">
          <a:xfrm>
            <a:off x="-169545" y="833755"/>
            <a:ext cx="56642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3.3</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、二维化与</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数据处理</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9" name="图片 28" descr="二维化1"/>
          <p:cNvPicPr>
            <a:picLocks noChangeAspect="1"/>
          </p:cNvPicPr>
          <p:nvPr>
            <p:custDataLst>
              <p:tags r:id="rId2"/>
            </p:custDataLst>
          </p:nvPr>
        </p:nvPicPr>
        <p:blipFill>
          <a:blip r:embed="rId3"/>
          <a:stretch>
            <a:fillRect/>
          </a:stretch>
        </p:blipFill>
        <p:spPr>
          <a:xfrm>
            <a:off x="3600450" y="1746250"/>
            <a:ext cx="8591550" cy="4356735"/>
          </a:xfrm>
          <a:prstGeom prst="rect">
            <a:avLst/>
          </a:prstGeom>
        </p:spPr>
      </p:pic>
      <p:sp>
        <p:nvSpPr>
          <p:cNvPr id="20" name="文本框 19"/>
          <p:cNvSpPr txBox="1"/>
          <p:nvPr>
            <p:custDataLst>
              <p:tags r:id="rId4"/>
            </p:custDataLst>
          </p:nvPr>
        </p:nvSpPr>
        <p:spPr>
          <a:xfrm>
            <a:off x="201930" y="1725295"/>
            <a:ext cx="3905885" cy="4779645"/>
          </a:xfrm>
          <a:prstGeom prst="rect">
            <a:avLst/>
          </a:prstGeom>
          <a:noFill/>
        </p:spPr>
        <p:txBody>
          <a:bodyPr wrap="square" rtlCol="0">
            <a:spAutoFit/>
          </a:bodyPr>
          <a:p>
            <a:pPr>
              <a:lnSpc>
                <a:spcPct val="140000"/>
              </a:lnSpc>
            </a:pPr>
            <a:r>
              <a:rPr lang="zh-CN" altLang="en-US" sz="2400">
                <a:latin typeface="+mn-ea"/>
                <a:cs typeface="+mn-ea"/>
              </a:rPr>
              <a:t>（</a:t>
            </a:r>
            <a:r>
              <a:rPr lang="en-US" altLang="zh-CN" sz="2400">
                <a:latin typeface="+mn-ea"/>
                <a:cs typeface="+mn-ea"/>
              </a:rPr>
              <a:t>1</a:t>
            </a:r>
            <a:r>
              <a:rPr lang="zh-CN" altLang="en-US" sz="2400">
                <a:latin typeface="+mn-ea"/>
                <a:cs typeface="+mn-ea"/>
              </a:rPr>
              <a:t>）去噪、</a:t>
            </a:r>
            <a:r>
              <a:rPr lang="zh-CN" altLang="en-US" sz="2400">
                <a:latin typeface="+mn-ea"/>
                <a:cs typeface="+mn-ea"/>
                <a:sym typeface="+mn-ea"/>
              </a:rPr>
              <a:t>性别二值化处理</a:t>
            </a:r>
            <a:endParaRPr lang="zh-CN" altLang="en-US" sz="2400">
              <a:latin typeface="+mn-ea"/>
              <a:cs typeface="+mn-ea"/>
            </a:endParaRPr>
          </a:p>
          <a:p>
            <a:pPr>
              <a:lnSpc>
                <a:spcPct val="140000"/>
              </a:lnSpc>
            </a:pPr>
            <a:r>
              <a:rPr lang="zh-CN" altLang="en-US" sz="2400">
                <a:latin typeface="+mn-ea"/>
                <a:cs typeface="+mn-ea"/>
              </a:rPr>
              <a:t>（</a:t>
            </a:r>
            <a:r>
              <a:rPr lang="en-US" altLang="zh-CN" sz="2400">
                <a:latin typeface="+mn-ea"/>
                <a:cs typeface="+mn-ea"/>
              </a:rPr>
              <a:t>2</a:t>
            </a:r>
            <a:r>
              <a:rPr lang="zh-CN" altLang="en-US" sz="2400">
                <a:latin typeface="+mn-ea"/>
                <a:cs typeface="+mn-ea"/>
              </a:rPr>
              <a:t>）导联电压最大最小值归一化</a:t>
            </a:r>
            <a:endParaRPr lang="zh-CN" altLang="en-US" sz="2400">
              <a:latin typeface="+mn-ea"/>
              <a:cs typeface="+mn-ea"/>
            </a:endParaRPr>
          </a:p>
          <a:p>
            <a:pPr>
              <a:lnSpc>
                <a:spcPct val="140000"/>
              </a:lnSpc>
            </a:pPr>
            <a:endParaRPr lang="zh-CN" altLang="en-US" sz="2400">
              <a:latin typeface="+mn-ea"/>
              <a:cs typeface="+mn-ea"/>
            </a:endParaRPr>
          </a:p>
          <a:p>
            <a:pPr>
              <a:lnSpc>
                <a:spcPct val="140000"/>
              </a:lnSpc>
            </a:pPr>
            <a:endParaRPr lang="zh-CN" altLang="en-US" sz="2400">
              <a:latin typeface="+mn-ea"/>
              <a:cs typeface="+mn-ea"/>
            </a:endParaRPr>
          </a:p>
          <a:p>
            <a:pPr>
              <a:lnSpc>
                <a:spcPct val="140000"/>
              </a:lnSpc>
            </a:pPr>
            <a:r>
              <a:rPr lang="zh-CN" altLang="en-US" sz="2400">
                <a:latin typeface="+mn-ea"/>
                <a:cs typeface="+mn-ea"/>
              </a:rPr>
              <a:t>（</a:t>
            </a:r>
            <a:r>
              <a:rPr lang="en-US" altLang="zh-CN" sz="2400">
                <a:latin typeface="+mn-ea"/>
                <a:cs typeface="+mn-ea"/>
              </a:rPr>
              <a:t>3</a:t>
            </a:r>
            <a:r>
              <a:rPr lang="zh-CN" altLang="en-US" sz="2400">
                <a:latin typeface="+mn-ea"/>
                <a:cs typeface="+mn-ea"/>
              </a:rPr>
              <a:t>）切片</a:t>
            </a:r>
            <a:endParaRPr lang="zh-CN" altLang="en-US" sz="2400">
              <a:latin typeface="+mn-ea"/>
              <a:cs typeface="+mn-ea"/>
            </a:endParaRPr>
          </a:p>
          <a:p>
            <a:pPr>
              <a:lnSpc>
                <a:spcPct val="140000"/>
              </a:lnSpc>
            </a:pPr>
            <a:r>
              <a:rPr lang="zh-CN" altLang="en-US" sz="2400">
                <a:latin typeface="+mn-ea"/>
                <a:cs typeface="+mn-ea"/>
              </a:rPr>
              <a:t>（</a:t>
            </a:r>
            <a:r>
              <a:rPr lang="en-US" altLang="zh-CN" sz="2400">
                <a:latin typeface="+mn-ea"/>
                <a:cs typeface="+mn-ea"/>
              </a:rPr>
              <a:t>4</a:t>
            </a:r>
            <a:r>
              <a:rPr lang="zh-CN" altLang="en-US" sz="2400">
                <a:latin typeface="+mn-ea"/>
                <a:cs typeface="+mn-ea"/>
              </a:rPr>
              <a:t>）维度扩充</a:t>
            </a:r>
            <a:endParaRPr lang="zh-CN" altLang="en-US" sz="2400">
              <a:latin typeface="+mn-ea"/>
              <a:cs typeface="+mn-ea"/>
            </a:endParaRPr>
          </a:p>
          <a:p>
            <a:endParaRPr lang="zh-CN" altLang="en-US">
              <a:latin typeface="+mn-ea"/>
              <a:cs typeface="+mn-ea"/>
            </a:endParaRPr>
          </a:p>
          <a:p>
            <a:endParaRPr lang="zh-CN" altLang="en-US">
              <a:latin typeface="+mn-ea"/>
              <a:cs typeface="+mn-ea"/>
            </a:endParaRPr>
          </a:p>
        </p:txBody>
      </p:sp>
      <p:sp>
        <p:nvSpPr>
          <p:cNvPr id="21" name="文本框 20"/>
          <p:cNvSpPr txBox="1"/>
          <p:nvPr>
            <p:custDataLst>
              <p:tags r:id="rId5"/>
            </p:custDataLst>
          </p:nvPr>
        </p:nvSpPr>
        <p:spPr>
          <a:xfrm>
            <a:off x="7508240" y="6248400"/>
            <a:ext cx="1795780"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6. </a:t>
            </a:r>
            <a:r>
              <a:rPr lang="zh-CN" altLang="en-US" sz="1400" dirty="0">
                <a:latin typeface="+mn-ea"/>
                <a:cs typeface="+mn-ea"/>
                <a:sym typeface="+mn-ea"/>
              </a:rPr>
              <a:t>二维化示意图</a:t>
            </a:r>
            <a:endParaRPr lang="zh-CN" altLang="en-US" sz="1400" dirty="0">
              <a:latin typeface="+mn-ea"/>
              <a:cs typeface="+mn-ea"/>
              <a:sym typeface="+mn-ea"/>
            </a:endParaRPr>
          </a:p>
        </p:txBody>
      </p:sp>
      <p:graphicFrame>
        <p:nvGraphicFramePr>
          <p:cNvPr id="22" name="对象 -2147482601"/>
          <p:cNvGraphicFramePr>
            <a:graphicFrameLocks noChangeAspect="1"/>
          </p:cNvGraphicFramePr>
          <p:nvPr>
            <p:custDataLst>
              <p:tags r:id="rId6"/>
            </p:custDataLst>
          </p:nvPr>
        </p:nvGraphicFramePr>
        <p:xfrm>
          <a:off x="444500" y="4071620"/>
          <a:ext cx="3397885" cy="710565"/>
        </p:xfrm>
        <a:graphic>
          <a:graphicData uri="http://schemas.openxmlformats.org/presentationml/2006/ole">
            <mc:AlternateContent xmlns:mc="http://schemas.openxmlformats.org/markup-compatibility/2006">
              <mc:Choice xmlns:v="urn:schemas-microsoft-com:vml" Requires="v">
                <p:oleObj spid="_x0000_s23" name="" r:id="rId7" imgW="2197100" imgH="457200" progId="Equation.3">
                  <p:embed/>
                </p:oleObj>
              </mc:Choice>
              <mc:Fallback>
                <p:oleObj name="" r:id="rId7" imgW="2197100" imgH="457200" progId="Equation.3">
                  <p:embed/>
                  <p:pic>
                    <p:nvPicPr>
                      <p:cNvPr id="0" name="图片 3075"/>
                      <p:cNvPicPr/>
                      <p:nvPr/>
                    </p:nvPicPr>
                    <p:blipFill>
                      <a:blip r:embed="rId8"/>
                      <a:stretch>
                        <a:fillRect/>
                      </a:stretch>
                    </p:blipFill>
                    <p:spPr>
                      <a:xfrm>
                        <a:off x="444500" y="4071620"/>
                        <a:ext cx="3397885" cy="710565"/>
                      </a:xfrm>
                      <a:prstGeom prst="rect">
                        <a:avLst/>
                      </a:prstGeom>
                      <a:noFill/>
                      <a:ln w="38100">
                        <a:noFill/>
                        <a:miter/>
                      </a:ln>
                    </p:spPr>
                  </p:pic>
                </p:oleObj>
              </mc:Fallback>
            </mc:AlternateContent>
          </a:graphicData>
        </a:graphic>
      </p:graphicFrame>
      <p:sp>
        <p:nvSpPr>
          <p:cNvPr id="6" name="矩形 5"/>
          <p:cNvSpPr/>
          <p:nvPr>
            <p:custDataLst>
              <p:tags r:id="rId9"/>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10"/>
            </p:custDataLst>
          </p:nvPr>
        </p:nvPicPr>
        <p:blipFill>
          <a:blip r:embed="rId11"/>
          <a:stretch>
            <a:fillRect/>
          </a:stretch>
        </p:blipFill>
        <p:spPr>
          <a:xfrm>
            <a:off x="185420" y="8255"/>
            <a:ext cx="3094990" cy="748030"/>
          </a:xfrm>
          <a:prstGeom prst="rect">
            <a:avLst/>
          </a:prstGeom>
        </p:spPr>
      </p:pic>
      <p:pic>
        <p:nvPicPr>
          <p:cNvPr id="7" name="图片 6" descr="logo2"/>
          <p:cNvPicPr>
            <a:picLocks noChangeAspect="1"/>
          </p:cNvPicPr>
          <p:nvPr>
            <p:custDataLst>
              <p:tags r:id="rId12"/>
            </p:custDataLst>
          </p:nvPr>
        </p:nvPicPr>
        <p:blipFill>
          <a:blip r:embed="rId13"/>
          <a:stretch>
            <a:fillRect/>
          </a:stretch>
        </p:blipFill>
        <p:spPr>
          <a:xfrm>
            <a:off x="3406775" y="4445"/>
            <a:ext cx="3599180" cy="739775"/>
          </a:xfrm>
          <a:prstGeom prst="rect">
            <a:avLst/>
          </a:prstGeom>
        </p:spPr>
      </p:pic>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20320" y="833755"/>
            <a:ext cx="608901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3.4</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DSE-R</a:t>
            </a: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esNet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模型</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搭建</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9" name="文本框 8"/>
          <p:cNvSpPr txBox="1"/>
          <p:nvPr>
            <p:custDataLst>
              <p:tags r:id="rId7"/>
            </p:custDataLst>
          </p:nvPr>
        </p:nvSpPr>
        <p:spPr>
          <a:xfrm>
            <a:off x="615315" y="1466215"/>
            <a:ext cx="5181600" cy="4047490"/>
          </a:xfrm>
          <a:prstGeom prst="rect">
            <a:avLst/>
          </a:prstGeom>
          <a:noFill/>
        </p:spPr>
        <p:txBody>
          <a:bodyPr wrap="square" rtlCol="0">
            <a:noAutofit/>
          </a:bodyPr>
          <a:p>
            <a:pPr>
              <a:lnSpc>
                <a:spcPct val="140000"/>
              </a:lnSpc>
            </a:pPr>
            <a:r>
              <a:rPr lang="en-US" altLang="zh-CN" sz="2400">
                <a:latin typeface="+mn-ea"/>
                <a:cs typeface="+mn-ea"/>
              </a:rPr>
              <a:t>    </a:t>
            </a:r>
            <a:endParaRPr lang="zh-CN" altLang="en-US" sz="2400">
              <a:latin typeface="+mn-ea"/>
              <a:cs typeface="+mn-ea"/>
            </a:endParaRPr>
          </a:p>
          <a:p>
            <a:pPr>
              <a:lnSpc>
                <a:spcPct val="140000"/>
              </a:lnSpc>
            </a:pPr>
            <a:r>
              <a:rPr lang="zh-CN" altLang="en-US" sz="2400">
                <a:latin typeface="+mn-ea"/>
                <a:cs typeface="+mn-ea"/>
              </a:rPr>
              <a:t>（</a:t>
            </a:r>
            <a:r>
              <a:rPr lang="en-US" altLang="zh-CN" sz="2400">
                <a:latin typeface="+mn-ea"/>
                <a:cs typeface="+mn-ea"/>
              </a:rPr>
              <a:t>1</a:t>
            </a:r>
            <a:r>
              <a:rPr lang="zh-CN" altLang="en-US" sz="2400">
                <a:latin typeface="+mn-ea"/>
                <a:cs typeface="+mn-ea"/>
              </a:rPr>
              <a:t>）</a:t>
            </a:r>
            <a:r>
              <a:rPr lang="en-US" altLang="zh-CN" sz="2400">
                <a:latin typeface="+mn-ea"/>
                <a:cs typeface="+mn-ea"/>
              </a:rPr>
              <a:t>Residual Block</a:t>
            </a:r>
            <a:r>
              <a:rPr lang="zh-CN" altLang="en-US" sz="2400">
                <a:latin typeface="+mn-ea"/>
                <a:cs typeface="+mn-ea"/>
              </a:rPr>
              <a:t>：提取局部特征</a:t>
            </a:r>
            <a:endParaRPr lang="zh-CN" altLang="en-US" sz="2400">
              <a:latin typeface="+mn-ea"/>
              <a:cs typeface="+mn-ea"/>
            </a:endParaRPr>
          </a:p>
          <a:p>
            <a:pPr>
              <a:lnSpc>
                <a:spcPct val="140000"/>
              </a:lnSpc>
            </a:pPr>
            <a:r>
              <a:rPr lang="zh-CN" altLang="en-US" sz="2400">
                <a:latin typeface="+mn-ea"/>
                <a:cs typeface="+mn-ea"/>
              </a:rPr>
              <a:t>（</a:t>
            </a:r>
            <a:r>
              <a:rPr lang="en-US" altLang="zh-CN" sz="2400">
                <a:latin typeface="+mn-ea"/>
                <a:cs typeface="+mn-ea"/>
              </a:rPr>
              <a:t>2</a:t>
            </a:r>
            <a:r>
              <a:rPr lang="zh-CN" altLang="en-US" sz="2400">
                <a:latin typeface="+mn-ea"/>
                <a:cs typeface="+mn-ea"/>
              </a:rPr>
              <a:t>）</a:t>
            </a:r>
            <a:r>
              <a:rPr lang="en-US" altLang="zh-CN" sz="2400">
                <a:latin typeface="+mn-ea"/>
                <a:cs typeface="+mn-ea"/>
              </a:rPr>
              <a:t>DSE Block</a:t>
            </a:r>
            <a:r>
              <a:rPr lang="zh-CN" altLang="en-US" sz="2400">
                <a:latin typeface="+mn-ea"/>
                <a:cs typeface="+mn-ea"/>
              </a:rPr>
              <a:t>：提取全局特征</a:t>
            </a:r>
            <a:endParaRPr lang="zh-CN" altLang="en-US" sz="2400">
              <a:latin typeface="+mn-ea"/>
              <a:cs typeface="+mn-ea"/>
            </a:endParaRPr>
          </a:p>
          <a:p>
            <a:pPr>
              <a:lnSpc>
                <a:spcPct val="140000"/>
              </a:lnSpc>
            </a:pPr>
            <a:r>
              <a:rPr lang="zh-CN" altLang="en-US" sz="2400">
                <a:latin typeface="+mn-ea"/>
                <a:cs typeface="+mn-ea"/>
              </a:rPr>
              <a:t>（</a:t>
            </a:r>
            <a:r>
              <a:rPr lang="en-US" altLang="zh-CN" sz="2400">
                <a:latin typeface="+mn-ea"/>
                <a:cs typeface="+mn-ea"/>
              </a:rPr>
              <a:t>3</a:t>
            </a:r>
            <a:r>
              <a:rPr lang="zh-CN" altLang="en-US" sz="2400">
                <a:latin typeface="+mn-ea"/>
                <a:cs typeface="+mn-ea"/>
              </a:rPr>
              <a:t>）性别和年龄：作为辅助信息</a:t>
            </a:r>
            <a:endParaRPr lang="zh-CN" altLang="en-US" sz="2400">
              <a:latin typeface="+mn-ea"/>
              <a:cs typeface="+mn-ea"/>
            </a:endParaRPr>
          </a:p>
        </p:txBody>
      </p:sp>
      <p:pic>
        <p:nvPicPr>
          <p:cNvPr id="10" name="图片 9" descr="module_picture"/>
          <p:cNvPicPr>
            <a:picLocks noChangeAspect="1"/>
          </p:cNvPicPr>
          <p:nvPr>
            <p:custDataLst>
              <p:tags r:id="rId8"/>
            </p:custDataLst>
          </p:nvPr>
        </p:nvPicPr>
        <p:blipFill>
          <a:blip r:embed="rId9">
            <a:extLst>
              <a:ext uri="{96DAC541-7B7A-43D3-8B79-37D633B846F1}">
                <asvg:svgBlip xmlns:asvg="http://schemas.microsoft.com/office/drawing/2016/SVG/main" r:embed="rId10"/>
              </a:ext>
            </a:extLst>
          </a:blip>
          <a:stretch>
            <a:fillRect/>
          </a:stretch>
        </p:blipFill>
        <p:spPr>
          <a:xfrm>
            <a:off x="6600825" y="619125"/>
            <a:ext cx="4679315" cy="5961380"/>
          </a:xfrm>
          <a:prstGeom prst="rect">
            <a:avLst/>
          </a:prstGeom>
        </p:spPr>
      </p:pic>
      <p:pic>
        <p:nvPicPr>
          <p:cNvPr id="35" name="图片 35" descr="卷积原理图-new"/>
          <p:cNvPicPr>
            <a:picLocks noChangeAspect="1"/>
          </p:cNvPicPr>
          <p:nvPr>
            <p:custDataLst>
              <p:tags r:id="rId11"/>
            </p:custDataLst>
          </p:nvPr>
        </p:nvPicPr>
        <p:blipFill>
          <a:blip r:embed="rId12"/>
          <a:stretch>
            <a:fillRect/>
          </a:stretch>
        </p:blipFill>
        <p:spPr>
          <a:xfrm>
            <a:off x="630555" y="4765040"/>
            <a:ext cx="4994910" cy="1333500"/>
          </a:xfrm>
          <a:prstGeom prst="rect">
            <a:avLst/>
          </a:prstGeom>
        </p:spPr>
      </p:pic>
      <p:sp>
        <p:nvSpPr>
          <p:cNvPr id="2" name="文本框 1"/>
          <p:cNvSpPr txBox="1"/>
          <p:nvPr/>
        </p:nvSpPr>
        <p:spPr>
          <a:xfrm>
            <a:off x="1948180" y="6285865"/>
            <a:ext cx="3235960"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7. </a:t>
            </a:r>
            <a:r>
              <a:rPr lang="zh-CN" altLang="en-US" sz="1400" dirty="0">
                <a:latin typeface="+mn-ea"/>
                <a:cs typeface="+mn-ea"/>
                <a:sym typeface="+mn-ea"/>
              </a:rPr>
              <a:t>多通道卷积</a:t>
            </a:r>
            <a:r>
              <a:rPr lang="zh-CN" altLang="en-US" sz="1400" dirty="0">
                <a:latin typeface="+mn-ea"/>
                <a:cs typeface="+mn-ea"/>
                <a:sym typeface="+mn-ea"/>
              </a:rPr>
              <a:t>示意图</a:t>
            </a:r>
            <a:endParaRPr lang="zh-CN" altLang="en-US" sz="1400" dirty="0">
              <a:latin typeface="+mn-ea"/>
              <a:cs typeface="+mn-ea"/>
              <a:sym typeface="+mn-ea"/>
            </a:endParaRPr>
          </a:p>
        </p:txBody>
      </p:sp>
      <p:sp>
        <p:nvSpPr>
          <p:cNvPr id="4" name="文本框 3"/>
          <p:cNvSpPr txBox="1"/>
          <p:nvPr/>
        </p:nvSpPr>
        <p:spPr>
          <a:xfrm>
            <a:off x="7470775" y="6532880"/>
            <a:ext cx="2901315"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8. DSE-ResNet</a:t>
            </a:r>
            <a:r>
              <a:rPr lang="zh-CN" altLang="en-US" sz="1400" dirty="0">
                <a:latin typeface="+mn-ea"/>
                <a:cs typeface="+mn-ea"/>
                <a:sym typeface="+mn-ea"/>
              </a:rPr>
              <a:t>模型</a:t>
            </a:r>
            <a:r>
              <a:rPr lang="zh-CN" altLang="en-US" sz="1400" dirty="0">
                <a:latin typeface="+mn-ea"/>
                <a:cs typeface="+mn-ea"/>
                <a:sym typeface="+mn-ea"/>
              </a:rPr>
              <a:t>结构</a:t>
            </a:r>
            <a:endParaRPr lang="zh-CN" altLang="en-US" sz="1400" dirty="0">
              <a:latin typeface="+mn-ea"/>
              <a:cs typeface="+mn-ea"/>
              <a:sym typeface="+mn-ea"/>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20" name="图片 19"/>
          <p:cNvPicPr>
            <a:picLocks noChangeAspect="1"/>
          </p:cNvPicPr>
          <p:nvPr>
            <p:custDataLst>
              <p:tags r:id="rId1"/>
            </p:custDataLst>
          </p:nvPr>
        </p:nvPicPr>
        <p:blipFill>
          <a:blip r:embed="rId2"/>
          <a:stretch>
            <a:fillRect/>
          </a:stretch>
        </p:blipFill>
        <p:spPr>
          <a:xfrm>
            <a:off x="1223645" y="2446655"/>
            <a:ext cx="4451985" cy="2487295"/>
          </a:xfrm>
          <a:prstGeom prst="rect">
            <a:avLst/>
          </a:prstGeom>
        </p:spPr>
      </p:pic>
      <p:sp>
        <p:nvSpPr>
          <p:cNvPr id="53282" name="文本框 7"/>
          <p:cNvSpPr txBox="1">
            <a:spLocks noChangeArrowheads="1"/>
          </p:cNvSpPr>
          <p:nvPr>
            <p:custDataLst>
              <p:tags r:id="rId3"/>
            </p:custDataLst>
          </p:nvPr>
        </p:nvSpPr>
        <p:spPr bwMode="auto">
          <a:xfrm>
            <a:off x="124460" y="833755"/>
            <a:ext cx="31559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3.5</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实验结果</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4"/>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5"/>
            </p:custDataLst>
          </p:nvPr>
        </p:nvPicPr>
        <p:blipFill>
          <a:blip r:embed="rId6"/>
          <a:stretch>
            <a:fillRect/>
          </a:stretch>
        </p:blipFill>
        <p:spPr>
          <a:xfrm>
            <a:off x="185420" y="8255"/>
            <a:ext cx="3094990" cy="748030"/>
          </a:xfrm>
          <a:prstGeom prst="rect">
            <a:avLst/>
          </a:prstGeom>
        </p:spPr>
      </p:pic>
      <p:pic>
        <p:nvPicPr>
          <p:cNvPr id="7" name="图片 6" descr="logo2"/>
          <p:cNvPicPr>
            <a:picLocks noChangeAspect="1"/>
          </p:cNvPicPr>
          <p:nvPr>
            <p:custDataLst>
              <p:tags r:id="rId7"/>
            </p:custDataLst>
          </p:nvPr>
        </p:nvPicPr>
        <p:blipFill>
          <a:blip r:embed="rId8"/>
          <a:stretch>
            <a:fillRect/>
          </a:stretch>
        </p:blipFill>
        <p:spPr>
          <a:xfrm>
            <a:off x="3406775" y="4445"/>
            <a:ext cx="3599180" cy="739775"/>
          </a:xfrm>
          <a:prstGeom prst="rect">
            <a:avLst/>
          </a:prstGeom>
        </p:spPr>
      </p:pic>
      <p:sp>
        <p:nvSpPr>
          <p:cNvPr id="2" name="文本框 1"/>
          <p:cNvSpPr txBox="1"/>
          <p:nvPr/>
        </p:nvSpPr>
        <p:spPr>
          <a:xfrm>
            <a:off x="541020" y="1714500"/>
            <a:ext cx="6257290" cy="1124585"/>
          </a:xfrm>
          <a:prstGeom prst="rect">
            <a:avLst/>
          </a:prstGeom>
          <a:noFill/>
        </p:spPr>
        <p:txBody>
          <a:bodyPr wrap="square" rtlCol="0" anchor="t">
            <a:spAutoFit/>
          </a:bodyPr>
          <a:p>
            <a:pPr>
              <a:lnSpc>
                <a:spcPct val="120000"/>
              </a:lnSpc>
            </a:pPr>
            <a:r>
              <a:rPr lang="en-US" altLang="zh-CN" sz="2000">
                <a:latin typeface="+mn-ea"/>
                <a:cs typeface="+mn-ea"/>
                <a:sym typeface="+mn-ea"/>
              </a:rPr>
              <a:t>    </a:t>
            </a:r>
            <a:r>
              <a:rPr lang="zh-CN" altLang="en-US" sz="2000">
                <a:latin typeface="+mn-ea"/>
                <a:cs typeface="+mn-ea"/>
                <a:sym typeface="+mn-ea"/>
              </a:rPr>
              <a:t>量化分析的标准有</a:t>
            </a:r>
            <a:r>
              <a:rPr lang="en-US" altLang="zh-CN" sz="2000">
                <a:latin typeface="+mn-ea"/>
                <a:cs typeface="+mn-ea"/>
                <a:sym typeface="+mn-ea"/>
              </a:rPr>
              <a:t>F</a:t>
            </a:r>
            <a:r>
              <a:rPr lang="en-US" altLang="zh-CN" sz="2000" baseline="-25000">
                <a:latin typeface="+mn-ea"/>
                <a:cs typeface="+mn-ea"/>
                <a:sym typeface="+mn-ea"/>
              </a:rPr>
              <a:t>1</a:t>
            </a:r>
            <a:r>
              <a:rPr lang="zh-CN" altLang="en-US" sz="2000">
                <a:latin typeface="+mn-ea"/>
                <a:cs typeface="+mn-ea"/>
                <a:sym typeface="+mn-ea"/>
              </a:rPr>
              <a:t>分数、准确率、召回率</a:t>
            </a:r>
            <a:r>
              <a:rPr lang="zh-CN" altLang="en-US" sz="2000">
                <a:latin typeface="+mn-ea"/>
                <a:cs typeface="+mn-ea"/>
                <a:sym typeface="+mn-ea"/>
              </a:rPr>
              <a:t>等。其具体公式如下</a:t>
            </a:r>
            <a:r>
              <a:rPr lang="zh-CN" altLang="en-US" sz="1600">
                <a:latin typeface="+mn-ea"/>
                <a:cs typeface="+mn-ea"/>
                <a:sym typeface="+mn-ea"/>
              </a:rPr>
              <a:t>：</a:t>
            </a:r>
            <a:endParaRPr lang="zh-CN" altLang="en-US" sz="1600">
              <a:latin typeface="+mn-ea"/>
              <a:cs typeface="+mn-ea"/>
              <a:sym typeface="+mn-ea"/>
            </a:endParaRPr>
          </a:p>
          <a:p>
            <a:pPr>
              <a:lnSpc>
                <a:spcPct val="120000"/>
              </a:lnSpc>
            </a:pPr>
            <a:endParaRPr lang="zh-CN" altLang="en-US" sz="1600">
              <a:latin typeface="+mn-ea"/>
              <a:cs typeface="+mn-ea"/>
              <a:sym typeface="+mn-ea"/>
            </a:endParaRPr>
          </a:p>
        </p:txBody>
      </p:sp>
      <p:graphicFrame>
        <p:nvGraphicFramePr>
          <p:cNvPr id="4" name="对象 -2147482600"/>
          <p:cNvGraphicFramePr>
            <a:graphicFrameLocks noChangeAspect="1"/>
          </p:cNvGraphicFramePr>
          <p:nvPr>
            <p:custDataLst>
              <p:tags r:id="rId9"/>
            </p:custDataLst>
          </p:nvPr>
        </p:nvGraphicFramePr>
        <p:xfrm>
          <a:off x="3784600" y="5414010"/>
          <a:ext cx="1304290" cy="632460"/>
        </p:xfrm>
        <a:graphic>
          <a:graphicData uri="http://schemas.openxmlformats.org/presentationml/2006/ole">
            <mc:AlternateContent xmlns:mc="http://schemas.openxmlformats.org/markup-compatibility/2006">
              <mc:Choice xmlns:v="urn:schemas-microsoft-com:vml" Requires="v">
                <p:oleObj spid="_x0000_s3076" name="" r:id="rId10" imgW="990600" imgH="469900" progId="Equation.3">
                  <p:embed/>
                </p:oleObj>
              </mc:Choice>
              <mc:Fallback>
                <p:oleObj name="" r:id="rId10" imgW="990600" imgH="469900" progId="Equation.3">
                  <p:embed/>
                  <p:pic>
                    <p:nvPicPr>
                      <p:cNvPr id="0" name="图片 3075"/>
                      <p:cNvPicPr/>
                      <p:nvPr/>
                    </p:nvPicPr>
                    <p:blipFill>
                      <a:blip r:embed="rId11"/>
                      <a:stretch>
                        <a:fillRect/>
                      </a:stretch>
                    </p:blipFill>
                    <p:spPr>
                      <a:xfrm>
                        <a:off x="3784600" y="5414010"/>
                        <a:ext cx="1304290" cy="632460"/>
                      </a:xfrm>
                      <a:prstGeom prst="rect">
                        <a:avLst/>
                      </a:prstGeom>
                      <a:noFill/>
                      <a:ln w="38100">
                        <a:noFill/>
                        <a:miter/>
                      </a:ln>
                    </p:spPr>
                  </p:pic>
                </p:oleObj>
              </mc:Fallback>
            </mc:AlternateContent>
          </a:graphicData>
        </a:graphic>
      </p:graphicFrame>
      <p:graphicFrame>
        <p:nvGraphicFramePr>
          <p:cNvPr id="5" name="对象 -2147482599"/>
          <p:cNvGraphicFramePr>
            <a:graphicFrameLocks noChangeAspect="1"/>
          </p:cNvGraphicFramePr>
          <p:nvPr>
            <p:custDataLst>
              <p:tags r:id="rId12"/>
            </p:custDataLst>
          </p:nvPr>
        </p:nvGraphicFramePr>
        <p:xfrm>
          <a:off x="5428615" y="5459095"/>
          <a:ext cx="1226820" cy="542290"/>
        </p:xfrm>
        <a:graphic>
          <a:graphicData uri="http://schemas.openxmlformats.org/presentationml/2006/ole">
            <mc:AlternateContent xmlns:mc="http://schemas.openxmlformats.org/markup-compatibility/2006">
              <mc:Choice xmlns:v="urn:schemas-microsoft-com:vml" Requires="v">
                <p:oleObj spid="_x0000_s8" name="" r:id="rId13" imgW="914400" imgH="393700" progId="Equation.3">
                  <p:embed/>
                </p:oleObj>
              </mc:Choice>
              <mc:Fallback>
                <p:oleObj name="" r:id="rId13" imgW="914400" imgH="393700" progId="Equation.3">
                  <p:embed/>
                  <p:pic>
                    <p:nvPicPr>
                      <p:cNvPr id="0" name="图片 3"/>
                      <p:cNvPicPr/>
                      <p:nvPr/>
                    </p:nvPicPr>
                    <p:blipFill>
                      <a:blip r:embed="rId14"/>
                      <a:stretch>
                        <a:fillRect/>
                      </a:stretch>
                    </p:blipFill>
                    <p:spPr>
                      <a:xfrm>
                        <a:off x="5428615" y="5459095"/>
                        <a:ext cx="1226820" cy="542290"/>
                      </a:xfrm>
                      <a:prstGeom prst="rect">
                        <a:avLst/>
                      </a:prstGeom>
                      <a:noFill/>
                      <a:ln w="38100">
                        <a:noFill/>
                        <a:miter/>
                      </a:ln>
                    </p:spPr>
                  </p:pic>
                </p:oleObj>
              </mc:Fallback>
            </mc:AlternateContent>
          </a:graphicData>
        </a:graphic>
      </p:graphicFrame>
      <p:pic>
        <p:nvPicPr>
          <p:cNvPr id="27" name="图片 27" descr="cross-matrix-new"/>
          <p:cNvPicPr>
            <a:picLocks noChangeAspect="1"/>
          </p:cNvPicPr>
          <p:nvPr>
            <p:custDataLst>
              <p:tags r:id="rId15"/>
            </p:custDataLst>
          </p:nvPr>
        </p:nvPicPr>
        <p:blipFill>
          <a:blip r:embed="rId16"/>
          <a:stretch>
            <a:fillRect/>
          </a:stretch>
        </p:blipFill>
        <p:spPr>
          <a:xfrm>
            <a:off x="6904355" y="1569720"/>
            <a:ext cx="5024755" cy="4100830"/>
          </a:xfrm>
          <a:prstGeom prst="rect">
            <a:avLst/>
          </a:prstGeom>
        </p:spPr>
      </p:pic>
      <p:sp>
        <p:nvSpPr>
          <p:cNvPr id="15" name="文本框 14"/>
          <p:cNvSpPr txBox="1"/>
          <p:nvPr/>
        </p:nvSpPr>
        <p:spPr>
          <a:xfrm>
            <a:off x="8667750" y="5869940"/>
            <a:ext cx="1683385"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9. </a:t>
            </a:r>
            <a:r>
              <a:rPr lang="zh-CN" altLang="en-US" sz="1400" dirty="0">
                <a:latin typeface="+mn-ea"/>
                <a:cs typeface="+mn-ea"/>
                <a:sym typeface="+mn-ea"/>
              </a:rPr>
              <a:t>混淆矩阵</a:t>
            </a:r>
            <a:endParaRPr lang="zh-CN" altLang="en-US" sz="1400" dirty="0">
              <a:latin typeface="+mn-ea"/>
              <a:cs typeface="+mn-ea"/>
              <a:sym typeface="+mn-ea"/>
            </a:endParaRPr>
          </a:p>
        </p:txBody>
      </p:sp>
      <p:graphicFrame>
        <p:nvGraphicFramePr>
          <p:cNvPr id="13" name="对象 -2147482580"/>
          <p:cNvGraphicFramePr>
            <a:graphicFrameLocks noChangeAspect="1"/>
          </p:cNvGraphicFramePr>
          <p:nvPr>
            <p:custDataLst>
              <p:tags r:id="rId17"/>
            </p:custDataLst>
          </p:nvPr>
        </p:nvGraphicFramePr>
        <p:xfrm>
          <a:off x="714375" y="5462270"/>
          <a:ext cx="1179195" cy="535940"/>
        </p:xfrm>
        <a:graphic>
          <a:graphicData uri="http://schemas.openxmlformats.org/presentationml/2006/ole">
            <mc:AlternateContent xmlns:mc="http://schemas.openxmlformats.org/markup-compatibility/2006">
              <mc:Choice xmlns:v="urn:schemas-microsoft-com:vml" Requires="v">
                <p:oleObj spid="_x0000_s17" name="" r:id="rId18" imgW="889000" imgH="393700" progId="Equation.3">
                  <p:embed/>
                </p:oleObj>
              </mc:Choice>
              <mc:Fallback>
                <p:oleObj name="" r:id="rId18" imgW="889000" imgH="393700" progId="Equation.3">
                  <p:embed/>
                  <p:pic>
                    <p:nvPicPr>
                      <p:cNvPr id="0" name="图片 16"/>
                      <p:cNvPicPr/>
                      <p:nvPr/>
                    </p:nvPicPr>
                    <p:blipFill>
                      <a:blip r:embed="rId19"/>
                      <a:stretch>
                        <a:fillRect/>
                      </a:stretch>
                    </p:blipFill>
                    <p:spPr>
                      <a:xfrm>
                        <a:off x="714375" y="5462270"/>
                        <a:ext cx="1179195" cy="535940"/>
                      </a:xfrm>
                      <a:prstGeom prst="rect">
                        <a:avLst/>
                      </a:prstGeom>
                      <a:noFill/>
                      <a:ln w="38100">
                        <a:noFill/>
                        <a:miter/>
                      </a:ln>
                    </p:spPr>
                  </p:pic>
                </p:oleObj>
              </mc:Fallback>
            </mc:AlternateContent>
          </a:graphicData>
        </a:graphic>
      </p:graphicFrame>
      <p:graphicFrame>
        <p:nvGraphicFramePr>
          <p:cNvPr id="14" name="对象 -2147482579"/>
          <p:cNvGraphicFramePr>
            <a:graphicFrameLocks noChangeAspect="1"/>
          </p:cNvGraphicFramePr>
          <p:nvPr>
            <p:custDataLst>
              <p:tags r:id="rId20"/>
            </p:custDataLst>
          </p:nvPr>
        </p:nvGraphicFramePr>
        <p:xfrm>
          <a:off x="2233295" y="5462588"/>
          <a:ext cx="1211580" cy="535305"/>
        </p:xfrm>
        <a:graphic>
          <a:graphicData uri="http://schemas.openxmlformats.org/presentationml/2006/ole">
            <mc:AlternateContent xmlns:mc="http://schemas.openxmlformats.org/markup-compatibility/2006">
              <mc:Choice xmlns:v="urn:schemas-microsoft-com:vml" Requires="v">
                <p:oleObj spid="_x0000_s18" name="" r:id="rId21" imgW="914400" imgH="393700" progId="Equation.3">
                  <p:embed/>
                </p:oleObj>
              </mc:Choice>
              <mc:Fallback>
                <p:oleObj name="" r:id="rId21" imgW="914400" imgH="393700" progId="Equation.3">
                  <p:embed/>
                  <p:pic>
                    <p:nvPicPr>
                      <p:cNvPr id="0" name="图片 17"/>
                      <p:cNvPicPr/>
                      <p:nvPr/>
                    </p:nvPicPr>
                    <p:blipFill>
                      <a:blip r:embed="rId22"/>
                      <a:stretch>
                        <a:fillRect/>
                      </a:stretch>
                    </p:blipFill>
                    <p:spPr>
                      <a:xfrm>
                        <a:off x="2233295" y="5462588"/>
                        <a:ext cx="1211580" cy="53530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1559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3.5</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实验结果</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106" name="文本框 105"/>
          <p:cNvSpPr txBox="1"/>
          <p:nvPr/>
        </p:nvSpPr>
        <p:spPr>
          <a:xfrm>
            <a:off x="422275" y="2074545"/>
            <a:ext cx="7137400" cy="878840"/>
          </a:xfrm>
          <a:prstGeom prst="rect">
            <a:avLst/>
          </a:prstGeom>
          <a:noFill/>
          <a:ln w="9525">
            <a:noFill/>
          </a:ln>
        </p:spPr>
        <p:txBody>
          <a:bodyPr>
            <a:noAutofit/>
          </a:bodyPr>
          <a:p>
            <a:pPr indent="0" algn="ctr"/>
            <a:r>
              <a:rPr lang="en-US" sz="2400" b="0">
                <a:latin typeface="Times New Roman" panose="02020603050405020304" charset="0"/>
                <a:ea typeface="宋体" panose="02010600030101010101" pitchFamily="2" charset="-122"/>
              </a:rPr>
              <a:t> </a:t>
            </a:r>
            <a:r>
              <a:rPr lang="zh-CN" altLang="en-US" sz="1600" b="0">
                <a:latin typeface="Times New Roman" panose="02020603050405020304" charset="0"/>
                <a:ea typeface="宋体" panose="02010600030101010101" pitchFamily="2" charset="-122"/>
              </a:rPr>
              <a:t>表</a:t>
            </a:r>
            <a:r>
              <a:rPr lang="en-US" altLang="zh-CN" sz="1600" b="0">
                <a:latin typeface="Times New Roman" panose="02020603050405020304" charset="0"/>
                <a:ea typeface="宋体" panose="02010600030101010101" pitchFamily="2" charset="-122"/>
              </a:rPr>
              <a:t>2. </a:t>
            </a:r>
            <a:r>
              <a:rPr lang="en-US" sz="1600" b="0">
                <a:latin typeface="Times New Roman" panose="02020603050405020304" charset="0"/>
                <a:ea typeface="宋体" panose="02010600030101010101" pitchFamily="2" charset="-122"/>
              </a:rPr>
              <a:t>DSE-ResNet</a:t>
            </a:r>
            <a:r>
              <a:rPr lang="zh-CN" altLang="en-US" sz="1600" b="0">
                <a:latin typeface="Times New Roman" panose="02020603050405020304" charset="0"/>
                <a:ea typeface="宋体" panose="02010600030101010101" pitchFamily="2" charset="-122"/>
              </a:rPr>
              <a:t>同其他模型九分类结果</a:t>
            </a:r>
            <a:r>
              <a:rPr lang="zh-CN" altLang="en-US" sz="1600" b="0">
                <a:latin typeface="Times New Roman" panose="02020603050405020304" charset="0"/>
                <a:ea typeface="宋体" panose="02010600030101010101" pitchFamily="2" charset="-122"/>
              </a:rPr>
              <a:t>对比</a:t>
            </a:r>
            <a:endParaRPr lang="zh-CN" altLang="en-US" sz="1600" b="0">
              <a:latin typeface="Times New Roman" panose="02020603050405020304" charset="0"/>
              <a:ea typeface="宋体" panose="02010600030101010101" pitchFamily="2" charset="-122"/>
            </a:endParaRPr>
          </a:p>
        </p:txBody>
      </p:sp>
      <p:sp>
        <p:nvSpPr>
          <p:cNvPr id="28" name="文本框 27"/>
          <p:cNvSpPr txBox="1"/>
          <p:nvPr/>
        </p:nvSpPr>
        <p:spPr>
          <a:xfrm>
            <a:off x="8336915" y="2161540"/>
            <a:ext cx="3275965" cy="3788410"/>
          </a:xfrm>
          <a:prstGeom prst="rect">
            <a:avLst/>
          </a:prstGeom>
          <a:noFill/>
        </p:spPr>
        <p:txBody>
          <a:bodyPr wrap="square" rtlCol="0">
            <a:noAutofit/>
          </a:bodyPr>
          <a:p>
            <a:pPr>
              <a:lnSpc>
                <a:spcPct val="170000"/>
              </a:lnSpc>
            </a:pPr>
            <a:r>
              <a:rPr lang="en-US" altLang="zh-CN"/>
              <a:t>    </a:t>
            </a:r>
            <a:r>
              <a:rPr lang="en-US" altLang="zh-CN" sz="2000">
                <a:latin typeface="+mn-ea"/>
                <a:cs typeface="+mn-ea"/>
              </a:rPr>
              <a:t>    </a:t>
            </a:r>
            <a:r>
              <a:rPr lang="zh-CN" altLang="en-US" sz="2400">
                <a:latin typeface="+mn-ea"/>
                <a:cs typeface="+mn-ea"/>
              </a:rPr>
              <a:t>测试集的结果表明，正常心律和八类心律失常的平均准确率和平均特异度分别为0.965和0.979，且均在LBBB类型上达到最大值。</a:t>
            </a:r>
            <a:endParaRPr lang="zh-CN" altLang="en-US" sz="2400">
              <a:latin typeface="+mn-ea"/>
              <a:cs typeface="+mn-ea"/>
            </a:endParaRPr>
          </a:p>
        </p:txBody>
      </p:sp>
      <p:graphicFrame>
        <p:nvGraphicFramePr>
          <p:cNvPr id="2" name="表格 1"/>
          <p:cNvGraphicFramePr/>
          <p:nvPr>
            <p:custDataLst>
              <p:tags r:id="rId7"/>
            </p:custDataLst>
          </p:nvPr>
        </p:nvGraphicFramePr>
        <p:xfrm>
          <a:off x="457835" y="2591435"/>
          <a:ext cx="7535545" cy="3134995"/>
        </p:xfrm>
        <a:graphic>
          <a:graphicData uri="http://schemas.openxmlformats.org/drawingml/2006/table">
            <a:tbl>
              <a:tblPr/>
              <a:tblGrid>
                <a:gridCol w="1612900"/>
                <a:gridCol w="574675"/>
                <a:gridCol w="564515"/>
                <a:gridCol w="576580"/>
                <a:gridCol w="513715"/>
                <a:gridCol w="614680"/>
                <a:gridCol w="545465"/>
                <a:gridCol w="564515"/>
                <a:gridCol w="632460"/>
                <a:gridCol w="585470"/>
                <a:gridCol w="750570"/>
              </a:tblGrid>
              <a:tr h="201295">
                <a:tc>
                  <a:txBody>
                    <a:bodyPr/>
                    <a:p>
                      <a:pPr indent="0" algn="ctr">
                        <a:buNone/>
                      </a:pPr>
                      <a:r>
                        <a:rPr lang="en-US" sz="1400" b="0">
                          <a:latin typeface="Times New Roman" panose="02020603050405020304" charset="0"/>
                          <a:cs typeface="Times New Roman" panose="02020603050405020304" charset="0"/>
                        </a:rPr>
                        <a:t>相关研究</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gridSpan="10">
                  <a:txBody>
                    <a:bodyPr/>
                    <a:p>
                      <a:pPr indent="0" algn="ctr">
                        <a:buNone/>
                      </a:pPr>
                      <a:r>
                        <a:rPr lang="en-US" sz="1400" b="0">
                          <a:latin typeface="Times New Roman" panose="02020603050405020304" charset="0"/>
                          <a:cs typeface="Times New Roman" panose="02020603050405020304" charset="0"/>
                        </a:rPr>
                        <a:t>F</a:t>
                      </a:r>
                      <a:r>
                        <a:rPr lang="en-US" sz="1400" b="0" baseline="-25000">
                          <a:latin typeface="Times New Roman" panose="02020603050405020304" charset="0"/>
                          <a:cs typeface="Times New Roman" panose="02020603050405020304" charset="0"/>
                        </a:rPr>
                        <a:t>1</a:t>
                      </a:r>
                      <a:r>
                        <a:rPr lang="en-US" sz="1400" b="0">
                          <a:latin typeface="Times New Roman" panose="02020603050405020304" charset="0"/>
                          <a:cs typeface="Times New Roman" panose="02020603050405020304" charset="0"/>
                        </a:rPr>
                        <a:t>分数</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c hMerge="1">
                  <a:tcPr>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01295">
                <a:tc>
                  <a:txBody>
                    <a:bodyPr/>
                    <a:p>
                      <a:pPr indent="0" algn="ctr">
                        <a:buNone/>
                      </a:pPr>
                      <a:r>
                        <a:rPr lang="en-US" sz="1400" b="0">
                          <a:latin typeface="Times New Roman" panose="02020603050405020304" charset="0"/>
                          <a:cs typeface="Times New Roman" panose="02020603050405020304" charset="0"/>
                        </a:rPr>
                        <a:t> </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正常</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AF</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I-AVB</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LBBB</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RBBB</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PAC</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PVC</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STD</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STE</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平均F</a:t>
                      </a:r>
                      <a:r>
                        <a:rPr lang="en-US" sz="1400" b="0" baseline="-25000">
                          <a:latin typeface="Times New Roman" panose="02020603050405020304" charset="0"/>
                          <a:cs typeface="Times New Roman" panose="02020603050405020304" charset="0"/>
                        </a:rPr>
                        <a:t>1</a:t>
                      </a:r>
                      <a:endParaRPr lang="en-US" sz="1400" b="0" baseline="-25000">
                        <a:latin typeface="Times New Roman" panose="02020603050405020304" charset="0"/>
                        <a:cs typeface="Times New Roman" panose="02020603050405020304" charset="0"/>
                      </a:endParaRPr>
                    </a:p>
                  </a:txBody>
                  <a:tcPr marL="0" marR="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22020">
                <a:tc>
                  <a:txBody>
                    <a:bodyPr/>
                    <a:p>
                      <a:pPr indent="0" algn="ctr">
                        <a:buNone/>
                      </a:pPr>
                      <a:r>
                        <a:rPr lang="en-US" sz="1400" b="0">
                          <a:latin typeface="Times New Roman" panose="02020603050405020304" charset="0"/>
                          <a:cs typeface="Times New Roman" panose="02020603050405020304" charset="0"/>
                        </a:rPr>
                        <a:t>DSE-ResNet CNN+通道注意力+集成模型</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0.803</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0.944</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0.878</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0.89</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0.931</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0.755</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0.816</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0.72</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0.567</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0.817</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401955">
                <a:tc>
                  <a:txBody>
                    <a:bodyPr/>
                    <a:p>
                      <a:pPr indent="0" algn="ctr">
                        <a:buNone/>
                      </a:pPr>
                      <a:r>
                        <a:rPr lang="en-US" sz="1400" b="0">
                          <a:latin typeface="Times New Roman" panose="02020603050405020304" charset="0"/>
                          <a:cs typeface="Times New Roman" panose="02020603050405020304" charset="0"/>
                        </a:rPr>
                        <a:t>Yao等人 CNN+LSTM</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0.753</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0.809</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0.874</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0.922</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0.638</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0.832</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0.762</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0.462</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0.772</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cap="flat">
                      <a:noFill/>
                    </a:lnT>
                    <a:lnB cap="flat">
                      <a:noFill/>
                    </a:lnB>
                    <a:lnTlToBr>
                      <a:noFill/>
                    </a:lnTlToBr>
                    <a:lnBlToTr>
                      <a:noFill/>
                    </a:lnBlToTr>
                    <a:noFill/>
                  </a:tcPr>
                </a:tc>
              </a:tr>
              <a:tr h="402590">
                <a:tc>
                  <a:txBody>
                    <a:bodyPr/>
                    <a:p>
                      <a:pPr indent="0" algn="ctr">
                        <a:buNone/>
                      </a:pPr>
                      <a:r>
                        <a:rPr lang="en-US" sz="1400" b="0">
                          <a:latin typeface="Times New Roman" panose="02020603050405020304" charset="0"/>
                          <a:cs typeface="Times New Roman" panose="02020603050405020304" charset="0"/>
                        </a:rPr>
                        <a:t>Yao等人 CNN+注意力机制</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0.789</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0.92</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0.85</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0.872</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0.933</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0.736</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0.861</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0.789</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0.556</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0.812</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cap="flat">
                      <a:noFill/>
                    </a:lnT>
                    <a:lnB cap="flat">
                      <a:noFill/>
                    </a:lnB>
                    <a:lnTlToBr>
                      <a:noFill/>
                    </a:lnTlToBr>
                    <a:lnBlToTr>
                      <a:noFill/>
                    </a:lnBlToTr>
                    <a:noFill/>
                  </a:tcPr>
                </a:tc>
              </a:tr>
              <a:tr h="402590">
                <a:tc>
                  <a:txBody>
                    <a:bodyPr/>
                    <a:p>
                      <a:pPr indent="0" algn="ctr">
                        <a:buNone/>
                      </a:pPr>
                      <a:r>
                        <a:rPr lang="en-US" sz="1400" b="0">
                          <a:latin typeface="Times New Roman" panose="02020603050405020304" charset="0"/>
                          <a:cs typeface="Times New Roman" panose="02020603050405020304" charset="0"/>
                        </a:rPr>
                        <a:t>Liu等人 CNN+专家特征</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0.82</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0.91</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0.87</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0.87</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0.91</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0.63</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0.82</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0.81</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0.6</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0.81</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cap="flat">
                      <a:noFill/>
                    </a:lnT>
                    <a:lnB cap="flat">
                      <a:noFill/>
                    </a:lnB>
                    <a:lnTlToBr>
                      <a:noFill/>
                    </a:lnTlToBr>
                    <a:lnBlToTr>
                      <a:noFill/>
                    </a:lnBlToTr>
                    <a:noFill/>
                  </a:tcPr>
                </a:tc>
              </a:tr>
              <a:tr h="200660">
                <a:tc>
                  <a:txBody>
                    <a:bodyPr/>
                    <a:p>
                      <a:pPr indent="0" algn="ctr">
                        <a:buNone/>
                      </a:pPr>
                      <a:r>
                        <a:rPr lang="en-US" sz="1400" b="0">
                          <a:latin typeface="Times New Roman" panose="02020603050405020304" charset="0"/>
                          <a:cs typeface="Times New Roman" panose="02020603050405020304" charset="0"/>
                        </a:rPr>
                        <a:t>Liu等人 CNN</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0.89</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0.87</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0.77</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0.65</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0.79</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0.56</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0.78</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cap="flat">
                      <a:noFill/>
                    </a:lnT>
                    <a:lnB cap="flat">
                      <a:noFill/>
                    </a:lnB>
                    <a:lnTlToBr>
                      <a:noFill/>
                    </a:lnTlToBr>
                    <a:lnBlToTr>
                      <a:noFill/>
                    </a:lnBlToTr>
                    <a:noFill/>
                  </a:tcPr>
                </a:tc>
              </a:tr>
              <a:tr h="402590">
                <a:tc>
                  <a:txBody>
                    <a:bodyPr/>
                    <a:p>
                      <a:pPr indent="0" algn="ctr">
                        <a:buNone/>
                      </a:pPr>
                      <a:r>
                        <a:rPr lang="en-US" sz="1400" b="0">
                          <a:latin typeface="Times New Roman" panose="02020603050405020304" charset="0"/>
                          <a:cs typeface="Times New Roman" panose="02020603050405020304" charset="0"/>
                        </a:rPr>
                        <a:t>Wang等人 CNN+注意力机制</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0.79</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0.93</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0.85</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0.86</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0.93</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0.75</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0.85</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0.56</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0.813</a:t>
                      </a:r>
                      <a:endParaRPr lang="en-US" altLang="en-US" sz="1400" b="0">
                        <a:latin typeface="Times New Roman" panose="02020603050405020304" charset="0"/>
                        <a:ea typeface="Times New Roman" panose="02020603050405020304" charset="0"/>
                        <a:cs typeface="Times New Roman" panose="02020603050405020304" charset="0"/>
                      </a:endParaRPr>
                    </a:p>
                  </a:txBody>
                  <a:tcPr marL="0" marR="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24460" y="833755"/>
            <a:ext cx="31559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3.5</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实验结果</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4394200" y="2184400"/>
            <a:ext cx="6313170" cy="803910"/>
          </a:xfrm>
          <a:prstGeom prst="rect">
            <a:avLst/>
          </a:prstGeom>
          <a:noFill/>
          <a:ln w="9525">
            <a:noFill/>
          </a:ln>
        </p:spPr>
        <p:txBody>
          <a:bodyPr>
            <a:noAutofit/>
          </a:bodyPr>
          <a:p>
            <a:pPr indent="0" algn="ctr"/>
            <a:r>
              <a:rPr lang="zh-CN" altLang="en-US" sz="1600" b="0">
                <a:latin typeface="+mn-ea"/>
                <a:cs typeface="+mn-ea"/>
              </a:rPr>
              <a:t>表</a:t>
            </a:r>
            <a:r>
              <a:rPr lang="en-US" altLang="zh-CN" sz="1600" b="0">
                <a:latin typeface="+mn-ea"/>
                <a:cs typeface="+mn-ea"/>
              </a:rPr>
              <a:t>3. </a:t>
            </a:r>
            <a:r>
              <a:rPr lang="en-US" sz="1600" b="0">
                <a:latin typeface="+mn-ea"/>
                <a:cs typeface="+mn-ea"/>
              </a:rPr>
              <a:t>DSE-ResNet</a:t>
            </a:r>
            <a:r>
              <a:rPr lang="zh-CN" sz="1600" b="0">
                <a:latin typeface="+mn-ea"/>
                <a:cs typeface="+mn-ea"/>
              </a:rPr>
              <a:t>与</a:t>
            </a:r>
            <a:r>
              <a:rPr lang="en-US" sz="1600" b="0">
                <a:latin typeface="+mn-ea"/>
                <a:cs typeface="+mn-ea"/>
              </a:rPr>
              <a:t>CPSC2018</a:t>
            </a:r>
            <a:r>
              <a:rPr lang="zh-CN" sz="1600" b="0">
                <a:latin typeface="+mn-ea"/>
                <a:cs typeface="+mn-ea"/>
              </a:rPr>
              <a:t>排名前五的模型对比结果</a:t>
            </a:r>
            <a:endParaRPr lang="zh-CN" altLang="en-US" sz="1600" b="0">
              <a:latin typeface="+mn-ea"/>
              <a:cs typeface="+mn-ea"/>
            </a:endParaRPr>
          </a:p>
        </p:txBody>
      </p:sp>
      <p:graphicFrame>
        <p:nvGraphicFramePr>
          <p:cNvPr id="4" name="表格 3"/>
          <p:cNvGraphicFramePr/>
          <p:nvPr>
            <p:custDataLst>
              <p:tags r:id="rId7"/>
            </p:custDataLst>
          </p:nvPr>
        </p:nvGraphicFramePr>
        <p:xfrm>
          <a:off x="4394200" y="2640330"/>
          <a:ext cx="6589395" cy="2769870"/>
        </p:xfrm>
        <a:graphic>
          <a:graphicData uri="http://schemas.openxmlformats.org/drawingml/2006/table">
            <a:tbl>
              <a:tblPr/>
              <a:tblGrid>
                <a:gridCol w="1475740"/>
                <a:gridCol w="1104900"/>
                <a:gridCol w="1010285"/>
                <a:gridCol w="970280"/>
                <a:gridCol w="981075"/>
                <a:gridCol w="1047115"/>
              </a:tblGrid>
              <a:tr h="347980">
                <a:tc>
                  <a:txBody>
                    <a:bodyPr/>
                    <a:p>
                      <a:pPr indent="0" algn="ctr">
                        <a:buNone/>
                      </a:pPr>
                      <a:r>
                        <a:rPr lang="en-US" sz="1400" b="0">
                          <a:latin typeface="Times New Roman" panose="02020603050405020304" charset="0"/>
                          <a:cs typeface="Times New Roman" panose="02020603050405020304" charset="0"/>
                        </a:rPr>
                        <a:t>模型</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平均F</a:t>
                      </a:r>
                      <a:r>
                        <a:rPr lang="en-US" sz="1400" b="0" baseline="-25000">
                          <a:latin typeface="Times New Roman" panose="02020603050405020304" charset="0"/>
                          <a:cs typeface="Times New Roman" panose="02020603050405020304" charset="0"/>
                        </a:rPr>
                        <a:t>1</a:t>
                      </a:r>
                      <a:endParaRPr lang="en-US" sz="1400" b="0" baseline="-25000">
                        <a:latin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 </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 </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 </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 </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11480">
                <a:tc>
                  <a:txBody>
                    <a:bodyPr/>
                    <a:p>
                      <a:pPr indent="0" algn="ctr">
                        <a:buNone/>
                      </a:pPr>
                      <a:r>
                        <a:rPr lang="en-US" sz="1400" b="0">
                          <a:latin typeface="Times New Roman" panose="02020603050405020304" charset="0"/>
                          <a:cs typeface="Times New Roman" panose="02020603050405020304" charset="0"/>
                        </a:rPr>
                        <a:t>DSE-ResNet</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0.817</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0.944</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0.913</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0.786</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0.738</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80365">
                <a:tc>
                  <a:txBody>
                    <a:bodyPr/>
                    <a:p>
                      <a:pPr indent="0" algn="ctr">
                        <a:buNone/>
                      </a:pPr>
                      <a:r>
                        <a:rPr lang="zh-CN" altLang="en-US" sz="1400" b="0">
                          <a:latin typeface="Times New Roman" panose="02020603050405020304" charset="0"/>
                          <a:cs typeface="Times New Roman" panose="02020603050405020304" charset="0"/>
                        </a:rPr>
                        <a:t>第一</a:t>
                      </a:r>
                      <a:endParaRPr lang="zh-CN" altLang="en-US" sz="1400" b="0">
                        <a:latin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0.837</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0.933</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0.899</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0.847</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1">
                          <a:solidFill>
                            <a:srgbClr val="FF0000"/>
                          </a:solidFill>
                          <a:latin typeface="Times New Roman" panose="02020603050405020304" charset="0"/>
                          <a:cs typeface="Times New Roman" panose="02020603050405020304" charset="0"/>
                        </a:rPr>
                        <a:t>0.779</a:t>
                      </a:r>
                      <a:endParaRPr lang="en-US" altLang="en-US" sz="14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95605">
                <a:tc>
                  <a:txBody>
                    <a:bodyPr/>
                    <a:p>
                      <a:pPr indent="0" algn="ctr">
                        <a:buNone/>
                      </a:pPr>
                      <a:r>
                        <a:rPr lang="zh-CN" altLang="en-US" sz="1400" b="0">
                          <a:latin typeface="Times New Roman" panose="02020603050405020304" charset="0"/>
                          <a:cs typeface="Times New Roman" panose="02020603050405020304" charset="0"/>
                        </a:rPr>
                        <a:t>第二</a:t>
                      </a:r>
                      <a:endParaRPr lang="zh-CN" altLang="en-US" sz="1400" b="0">
                        <a:latin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0.830</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0.931</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0.912</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0.817</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0.761</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27355">
                <a:tc>
                  <a:txBody>
                    <a:bodyPr/>
                    <a:p>
                      <a:pPr indent="0" algn="ctr">
                        <a:buNone/>
                      </a:pPr>
                      <a:r>
                        <a:rPr lang="zh-CN" altLang="en-US" sz="1400" b="0">
                          <a:latin typeface="Times New Roman" panose="02020603050405020304" charset="0"/>
                          <a:cs typeface="Times New Roman" panose="02020603050405020304" charset="0"/>
                        </a:rPr>
                        <a:t>第三</a:t>
                      </a:r>
                      <a:endParaRPr lang="zh-CN" altLang="en-US" sz="1400" b="0">
                        <a:latin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0.806</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0.914</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0.879</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0.801</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0.742</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95605">
                <a:tc>
                  <a:txBody>
                    <a:bodyPr/>
                    <a:p>
                      <a:pPr indent="0" algn="ctr">
                        <a:buNone/>
                      </a:pPr>
                      <a:r>
                        <a:rPr lang="zh-CN" altLang="en-US" sz="1400" b="0">
                          <a:latin typeface="Times New Roman" panose="02020603050405020304" charset="0"/>
                          <a:cs typeface="Times New Roman" panose="02020603050405020304" charset="0"/>
                        </a:rPr>
                        <a:t>第四</a:t>
                      </a:r>
                      <a:endParaRPr lang="zh-CN" altLang="en-US" sz="1400" b="0">
                        <a:latin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0.802</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0.918</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0.890</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0.789</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0.718</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411480">
                <a:tc>
                  <a:txBody>
                    <a:bodyPr/>
                    <a:p>
                      <a:pPr indent="0" algn="ctr">
                        <a:buNone/>
                      </a:pPr>
                      <a:r>
                        <a:rPr lang="zh-CN" altLang="en-US" sz="1400" b="0">
                          <a:latin typeface="Times New Roman" panose="02020603050405020304" charset="0"/>
                          <a:cs typeface="Times New Roman" panose="02020603050405020304" charset="0"/>
                        </a:rPr>
                        <a:t>第五</a:t>
                      </a:r>
                      <a:endParaRPr lang="zh-CN" altLang="en-US" sz="1400" b="0">
                        <a:latin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0.791</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0.924</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0.882</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0.779</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Times New Roman" panose="02020603050405020304" charset="0"/>
                          <a:cs typeface="Times New Roman" panose="02020603050405020304" charset="0"/>
                        </a:rPr>
                        <a:t>0.709</a:t>
                      </a:r>
                      <a:endParaRPr lang="en-US" altLang="en-US" sz="14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pic>
        <p:nvPicPr>
          <p:cNvPr id="8" name="图片 7"/>
          <p:cNvPicPr/>
          <p:nvPr/>
        </p:nvPicPr>
        <p:blipFill>
          <a:blip r:embed="rId8"/>
          <a:stretch>
            <a:fillRect/>
          </a:stretch>
        </p:blipFill>
        <p:spPr>
          <a:xfrm>
            <a:off x="7366000" y="2659380"/>
            <a:ext cx="189230" cy="246380"/>
          </a:xfrm>
          <a:prstGeom prst="rect">
            <a:avLst/>
          </a:prstGeom>
          <a:noFill/>
          <a:ln w="9525">
            <a:noFill/>
          </a:ln>
        </p:spPr>
      </p:pic>
      <p:pic>
        <p:nvPicPr>
          <p:cNvPr id="9" name="图片 8"/>
          <p:cNvPicPr/>
          <p:nvPr/>
        </p:nvPicPr>
        <p:blipFill>
          <a:blip r:embed="rId9"/>
          <a:stretch>
            <a:fillRect/>
          </a:stretch>
        </p:blipFill>
        <p:spPr>
          <a:xfrm>
            <a:off x="8293100" y="2659380"/>
            <a:ext cx="312420" cy="246380"/>
          </a:xfrm>
          <a:prstGeom prst="rect">
            <a:avLst/>
          </a:prstGeom>
          <a:noFill/>
          <a:ln w="9525">
            <a:noFill/>
          </a:ln>
        </p:spPr>
      </p:pic>
      <p:pic>
        <p:nvPicPr>
          <p:cNvPr id="10" name="图片 9"/>
          <p:cNvPicPr/>
          <p:nvPr/>
        </p:nvPicPr>
        <p:blipFill>
          <a:blip r:embed="rId10"/>
          <a:stretch>
            <a:fillRect/>
          </a:stretch>
        </p:blipFill>
        <p:spPr>
          <a:xfrm>
            <a:off x="9331325" y="2659380"/>
            <a:ext cx="189230" cy="246380"/>
          </a:xfrm>
          <a:prstGeom prst="rect">
            <a:avLst/>
          </a:prstGeom>
          <a:noFill/>
          <a:ln w="9525">
            <a:noFill/>
          </a:ln>
        </p:spPr>
      </p:pic>
      <p:pic>
        <p:nvPicPr>
          <p:cNvPr id="11" name="图片 10"/>
          <p:cNvPicPr/>
          <p:nvPr/>
        </p:nvPicPr>
        <p:blipFill>
          <a:blip r:embed="rId11"/>
          <a:stretch>
            <a:fillRect/>
          </a:stretch>
        </p:blipFill>
        <p:spPr>
          <a:xfrm>
            <a:off x="10350500" y="2659380"/>
            <a:ext cx="189230" cy="246380"/>
          </a:xfrm>
          <a:prstGeom prst="rect">
            <a:avLst/>
          </a:prstGeom>
          <a:noFill/>
          <a:ln w="9525">
            <a:noFill/>
          </a:ln>
        </p:spPr>
      </p:pic>
      <p:sp>
        <p:nvSpPr>
          <p:cNvPr id="12" name="文本框 11"/>
          <p:cNvSpPr txBox="1"/>
          <p:nvPr/>
        </p:nvSpPr>
        <p:spPr>
          <a:xfrm>
            <a:off x="556895" y="1624330"/>
            <a:ext cx="3469005" cy="3205480"/>
          </a:xfrm>
          <a:prstGeom prst="rect">
            <a:avLst/>
          </a:prstGeom>
          <a:noFill/>
        </p:spPr>
        <p:txBody>
          <a:bodyPr wrap="square" rtlCol="0">
            <a:noAutofit/>
          </a:bodyPr>
          <a:p>
            <a:r>
              <a:rPr lang="en-US" altLang="zh-CN" sz="2000"/>
              <a:t>      </a:t>
            </a:r>
            <a:endParaRPr lang="zh-CN" altLang="en-US" sz="2000">
              <a:latin typeface="+mn-ea"/>
              <a:cs typeface="+mn-ea"/>
            </a:endParaRPr>
          </a:p>
          <a:p>
            <a:endParaRPr lang="zh-CN" altLang="en-US" sz="2000">
              <a:latin typeface="+mn-ea"/>
              <a:cs typeface="+mn-ea"/>
            </a:endParaRPr>
          </a:p>
          <a:p>
            <a:pPr>
              <a:lnSpc>
                <a:spcPct val="140000"/>
              </a:lnSpc>
            </a:pPr>
            <a:r>
              <a:rPr lang="en-US" altLang="zh-CN" sz="2400">
                <a:latin typeface="+mn-ea"/>
                <a:cs typeface="+mn-ea"/>
              </a:rPr>
              <a:t>    </a:t>
            </a:r>
            <a:r>
              <a:rPr lang="zh-CN" altLang="en-US" sz="2400">
                <a:latin typeface="+mn-ea"/>
                <a:cs typeface="+mn-ea"/>
              </a:rPr>
              <a:t>基于隐藏测试集的测试结果说明，</a:t>
            </a:r>
            <a:r>
              <a:rPr lang="en-US" altLang="zh-CN" sz="2400">
                <a:latin typeface="+mn-ea"/>
                <a:cs typeface="+mn-ea"/>
              </a:rPr>
              <a:t>DSE-ResNet</a:t>
            </a:r>
            <a:r>
              <a:rPr lang="zh-CN" altLang="en-US" sz="2400">
                <a:latin typeface="+mn-ea"/>
                <a:cs typeface="+mn-ea"/>
              </a:rPr>
              <a:t>模型利用二维化</a:t>
            </a:r>
            <a:r>
              <a:rPr lang="en-US" altLang="zh-CN" sz="2400">
                <a:latin typeface="+mn-ea"/>
                <a:cs typeface="+mn-ea"/>
              </a:rPr>
              <a:t>ECG</a:t>
            </a:r>
            <a:r>
              <a:rPr lang="zh-CN" altLang="en-US" sz="2400">
                <a:latin typeface="+mn-ea"/>
                <a:cs typeface="+mn-ea"/>
              </a:rPr>
              <a:t>同时学习导联内部和导联间特征，对AF和Block识别能力更敏感。</a:t>
            </a:r>
            <a:endParaRPr lang="zh-CN" altLang="en-US" sz="2400">
              <a:latin typeface="+mn-ea"/>
              <a:cs typeface="+mn-ea"/>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44450" y="833755"/>
            <a:ext cx="882523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3.6</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基于Flask的心律失常自动分类平台</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13" name="文本框 12"/>
          <p:cNvSpPr txBox="1"/>
          <p:nvPr/>
        </p:nvSpPr>
        <p:spPr>
          <a:xfrm>
            <a:off x="6193155" y="1867535"/>
            <a:ext cx="2647950" cy="460375"/>
          </a:xfrm>
          <a:prstGeom prst="rect">
            <a:avLst/>
          </a:prstGeom>
          <a:noFill/>
        </p:spPr>
        <p:txBody>
          <a:bodyPr wrap="square" rtlCol="0">
            <a:spAutoFit/>
          </a:bodyPr>
          <a:p>
            <a:r>
              <a:rPr lang="zh-CN" altLang="en-US" sz="2400" b="1"/>
              <a:t>采用的框架技术：</a:t>
            </a:r>
            <a:endParaRPr lang="zh-CN" altLang="en-US" sz="2400" b="1"/>
          </a:p>
        </p:txBody>
      </p:sp>
      <p:sp>
        <p:nvSpPr>
          <p:cNvPr id="14" name="文本框 13"/>
          <p:cNvSpPr txBox="1"/>
          <p:nvPr/>
        </p:nvSpPr>
        <p:spPr>
          <a:xfrm>
            <a:off x="6088380" y="2576195"/>
            <a:ext cx="5332095" cy="3192780"/>
          </a:xfrm>
          <a:prstGeom prst="rect">
            <a:avLst/>
          </a:prstGeom>
          <a:noFill/>
        </p:spPr>
        <p:txBody>
          <a:bodyPr wrap="square" rtlCol="0">
            <a:spAutoFit/>
          </a:bodyPr>
          <a:p>
            <a:pPr>
              <a:lnSpc>
                <a:spcPct val="120000"/>
              </a:lnSpc>
            </a:pPr>
            <a:r>
              <a:rPr lang="zh-CN" altLang="en-US" sz="2400">
                <a:latin typeface="+mn-ea"/>
                <a:cs typeface="+mn-ea"/>
              </a:rPr>
              <a:t>（</a:t>
            </a:r>
            <a:r>
              <a:rPr lang="en-US" altLang="zh-CN" sz="2400">
                <a:latin typeface="+mn-ea"/>
                <a:cs typeface="+mn-ea"/>
              </a:rPr>
              <a:t>1</a:t>
            </a:r>
            <a:r>
              <a:rPr lang="zh-CN" altLang="en-US" sz="2400">
                <a:latin typeface="+mn-ea"/>
                <a:cs typeface="+mn-ea"/>
              </a:rPr>
              <a:t>）</a:t>
            </a:r>
            <a:r>
              <a:rPr lang="en-US" altLang="zh-CN" sz="2400">
                <a:latin typeface="+mn-ea"/>
                <a:cs typeface="+mn-ea"/>
              </a:rPr>
              <a:t>B/S</a:t>
            </a:r>
            <a:r>
              <a:rPr lang="zh-CN" altLang="en-US" sz="2400">
                <a:latin typeface="+mn-ea"/>
                <a:cs typeface="+mn-ea"/>
              </a:rPr>
              <a:t>（浏览器</a:t>
            </a:r>
            <a:r>
              <a:rPr lang="en-US" altLang="zh-CN" sz="2400">
                <a:latin typeface="+mn-ea"/>
                <a:cs typeface="+mn-ea"/>
              </a:rPr>
              <a:t>/</a:t>
            </a:r>
            <a:r>
              <a:rPr lang="zh-CN" altLang="en-US" sz="2400">
                <a:latin typeface="+mn-ea"/>
                <a:cs typeface="+mn-ea"/>
              </a:rPr>
              <a:t>服务器）架构</a:t>
            </a:r>
            <a:endParaRPr lang="zh-CN" altLang="en-US" sz="2400">
              <a:latin typeface="+mn-ea"/>
              <a:cs typeface="+mn-ea"/>
            </a:endParaRPr>
          </a:p>
          <a:p>
            <a:pPr>
              <a:lnSpc>
                <a:spcPct val="120000"/>
              </a:lnSpc>
            </a:pPr>
            <a:endParaRPr lang="zh-CN" altLang="en-US" sz="2400">
              <a:latin typeface="+mn-ea"/>
              <a:cs typeface="+mn-ea"/>
            </a:endParaRPr>
          </a:p>
          <a:p>
            <a:pPr>
              <a:lnSpc>
                <a:spcPct val="120000"/>
              </a:lnSpc>
            </a:pPr>
            <a:r>
              <a:rPr lang="zh-CN" altLang="en-US" sz="2400">
                <a:latin typeface="+mn-ea"/>
                <a:cs typeface="+mn-ea"/>
              </a:rPr>
              <a:t>（</a:t>
            </a:r>
            <a:r>
              <a:rPr lang="en-US" altLang="zh-CN" sz="2400">
                <a:latin typeface="+mn-ea"/>
                <a:cs typeface="+mn-ea"/>
              </a:rPr>
              <a:t>2</a:t>
            </a:r>
            <a:r>
              <a:rPr lang="zh-CN" altLang="en-US" sz="2400">
                <a:latin typeface="+mn-ea"/>
                <a:cs typeface="+mn-ea"/>
              </a:rPr>
              <a:t>）</a:t>
            </a:r>
            <a:r>
              <a:rPr lang="en-US" altLang="zh-CN" sz="2400">
                <a:latin typeface="+mn-ea"/>
                <a:cs typeface="+mn-ea"/>
              </a:rPr>
              <a:t>BootStrap</a:t>
            </a:r>
            <a:r>
              <a:rPr lang="zh-CN" altLang="en-US" sz="2400">
                <a:latin typeface="+mn-ea"/>
                <a:cs typeface="+mn-ea"/>
              </a:rPr>
              <a:t>前端</a:t>
            </a:r>
            <a:r>
              <a:rPr lang="en-US" altLang="zh-CN" sz="2400">
                <a:latin typeface="+mn-ea"/>
                <a:cs typeface="+mn-ea"/>
              </a:rPr>
              <a:t>UI</a:t>
            </a:r>
            <a:r>
              <a:rPr lang="zh-CN" altLang="en-US" sz="2400">
                <a:latin typeface="+mn-ea"/>
                <a:cs typeface="+mn-ea"/>
              </a:rPr>
              <a:t>框架</a:t>
            </a:r>
            <a:endParaRPr lang="zh-CN" altLang="en-US" sz="2400">
              <a:latin typeface="+mn-ea"/>
              <a:cs typeface="+mn-ea"/>
            </a:endParaRPr>
          </a:p>
          <a:p>
            <a:pPr>
              <a:lnSpc>
                <a:spcPct val="120000"/>
              </a:lnSpc>
            </a:pPr>
            <a:endParaRPr lang="zh-CN" altLang="en-US" sz="2400">
              <a:latin typeface="+mn-ea"/>
              <a:cs typeface="+mn-ea"/>
            </a:endParaRPr>
          </a:p>
          <a:p>
            <a:pPr>
              <a:lnSpc>
                <a:spcPct val="120000"/>
              </a:lnSpc>
            </a:pPr>
            <a:r>
              <a:rPr lang="zh-CN" altLang="en-US" sz="2400">
                <a:latin typeface="+mn-ea"/>
                <a:cs typeface="+mn-ea"/>
              </a:rPr>
              <a:t>（</a:t>
            </a:r>
            <a:r>
              <a:rPr lang="en-US" altLang="zh-CN" sz="2400">
                <a:latin typeface="+mn-ea"/>
                <a:cs typeface="+mn-ea"/>
              </a:rPr>
              <a:t>3</a:t>
            </a:r>
            <a:r>
              <a:rPr lang="zh-CN" altLang="en-US" sz="2400">
                <a:latin typeface="+mn-ea"/>
                <a:cs typeface="+mn-ea"/>
              </a:rPr>
              <a:t>）</a:t>
            </a:r>
            <a:r>
              <a:rPr lang="en-US" altLang="zh-CN" sz="2400">
                <a:latin typeface="+mn-ea"/>
                <a:cs typeface="+mn-ea"/>
              </a:rPr>
              <a:t>Python</a:t>
            </a:r>
            <a:r>
              <a:rPr lang="zh-CN" altLang="en-US" sz="2400">
                <a:latin typeface="+mn-ea"/>
                <a:cs typeface="+mn-ea"/>
              </a:rPr>
              <a:t>构建算法和后端业务逻辑</a:t>
            </a:r>
            <a:endParaRPr lang="zh-CN" altLang="en-US" sz="2400">
              <a:latin typeface="+mn-ea"/>
              <a:cs typeface="+mn-ea"/>
            </a:endParaRPr>
          </a:p>
          <a:p>
            <a:pPr>
              <a:lnSpc>
                <a:spcPct val="120000"/>
              </a:lnSpc>
            </a:pPr>
            <a:endParaRPr lang="zh-CN" altLang="en-US" sz="2400">
              <a:latin typeface="+mn-ea"/>
              <a:cs typeface="+mn-ea"/>
            </a:endParaRPr>
          </a:p>
          <a:p>
            <a:pPr>
              <a:lnSpc>
                <a:spcPct val="120000"/>
              </a:lnSpc>
            </a:pPr>
            <a:r>
              <a:rPr lang="zh-CN" altLang="en-US" sz="2400">
                <a:latin typeface="+mn-ea"/>
                <a:cs typeface="+mn-ea"/>
              </a:rPr>
              <a:t>（</a:t>
            </a:r>
            <a:r>
              <a:rPr lang="en-US" altLang="zh-CN" sz="2400">
                <a:latin typeface="+mn-ea"/>
                <a:cs typeface="+mn-ea"/>
              </a:rPr>
              <a:t>4</a:t>
            </a:r>
            <a:r>
              <a:rPr lang="zh-CN" altLang="en-US" sz="2400">
                <a:latin typeface="+mn-ea"/>
                <a:cs typeface="+mn-ea"/>
              </a:rPr>
              <a:t>）</a:t>
            </a:r>
            <a:r>
              <a:rPr lang="en-US" altLang="zh-CN" sz="2400">
                <a:latin typeface="+mn-ea"/>
                <a:cs typeface="+mn-ea"/>
              </a:rPr>
              <a:t>MySQL</a:t>
            </a:r>
            <a:r>
              <a:rPr lang="zh-CN" altLang="en-US" sz="2400">
                <a:latin typeface="+mn-ea"/>
                <a:cs typeface="+mn-ea"/>
              </a:rPr>
              <a:t>数据库存储数据</a:t>
            </a:r>
            <a:endParaRPr lang="zh-CN" altLang="en-US" sz="2400">
              <a:latin typeface="+mn-ea"/>
              <a:cs typeface="+mn-ea"/>
            </a:endParaRPr>
          </a:p>
        </p:txBody>
      </p:sp>
      <p:sp>
        <p:nvSpPr>
          <p:cNvPr id="2" name="文本框 1"/>
          <p:cNvSpPr txBox="1"/>
          <p:nvPr/>
        </p:nvSpPr>
        <p:spPr>
          <a:xfrm>
            <a:off x="2066290" y="6391910"/>
            <a:ext cx="1683385"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10. </a:t>
            </a:r>
            <a:r>
              <a:rPr lang="zh-CN" altLang="en-US" sz="1400" dirty="0">
                <a:latin typeface="+mn-ea"/>
                <a:cs typeface="+mn-ea"/>
                <a:sym typeface="+mn-ea"/>
              </a:rPr>
              <a:t>网站</a:t>
            </a:r>
            <a:r>
              <a:rPr lang="zh-CN" altLang="en-US" sz="1400" dirty="0">
                <a:latin typeface="+mn-ea"/>
                <a:cs typeface="+mn-ea"/>
                <a:sym typeface="+mn-ea"/>
              </a:rPr>
              <a:t>架构图</a:t>
            </a:r>
            <a:endParaRPr lang="zh-CN" altLang="en-US" sz="1400" dirty="0">
              <a:latin typeface="+mn-ea"/>
              <a:cs typeface="+mn-ea"/>
              <a:sym typeface="+mn-ea"/>
            </a:endParaRPr>
          </a:p>
        </p:txBody>
      </p:sp>
      <p:pic>
        <p:nvPicPr>
          <p:cNvPr id="5" name="图片 4" descr="3层BS架构"/>
          <p:cNvPicPr>
            <a:picLocks noChangeAspect="1"/>
          </p:cNvPicPr>
          <p:nvPr/>
        </p:nvPicPr>
        <p:blipFill>
          <a:blip r:embed="rId7"/>
          <a:stretch>
            <a:fillRect/>
          </a:stretch>
        </p:blipFill>
        <p:spPr>
          <a:xfrm>
            <a:off x="537210" y="1834515"/>
            <a:ext cx="4920615" cy="4373245"/>
          </a:xfrm>
          <a:prstGeom prst="rect">
            <a:avLst/>
          </a:prstGeom>
        </p:spPr>
      </p:pic>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40005" y="833755"/>
            <a:ext cx="1054671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3.6</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、基于Flask的心律失常自动分类平台</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功能模块</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21" name="图片 21" descr="预测结果_new"/>
          <p:cNvPicPr>
            <a:picLocks noChangeAspect="1"/>
          </p:cNvPicPr>
          <p:nvPr>
            <p:custDataLst>
              <p:tags r:id="rId7"/>
            </p:custDataLst>
          </p:nvPr>
        </p:nvPicPr>
        <p:blipFill>
          <a:blip r:embed="rId8"/>
          <a:stretch>
            <a:fillRect/>
          </a:stretch>
        </p:blipFill>
        <p:spPr>
          <a:xfrm>
            <a:off x="970280" y="1623695"/>
            <a:ext cx="10165715" cy="4815840"/>
          </a:xfrm>
          <a:prstGeom prst="rect">
            <a:avLst/>
          </a:prstGeom>
        </p:spPr>
      </p:pic>
      <p:sp>
        <p:nvSpPr>
          <p:cNvPr id="5" name="文本框 4"/>
          <p:cNvSpPr txBox="1"/>
          <p:nvPr/>
        </p:nvSpPr>
        <p:spPr>
          <a:xfrm>
            <a:off x="4709795" y="6496685"/>
            <a:ext cx="2698750"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11. </a:t>
            </a:r>
            <a:r>
              <a:rPr lang="zh-CN" altLang="en-US" sz="1400" dirty="0">
                <a:latin typeface="+mn-ea"/>
                <a:cs typeface="+mn-ea"/>
                <a:sym typeface="+mn-ea"/>
              </a:rPr>
              <a:t>自动分类平台</a:t>
            </a:r>
            <a:r>
              <a:rPr lang="zh-CN" altLang="en-US" sz="1400" dirty="0">
                <a:latin typeface="+mn-ea"/>
                <a:cs typeface="+mn-ea"/>
                <a:sym typeface="+mn-ea"/>
              </a:rPr>
              <a:t>全局示意图</a:t>
            </a:r>
            <a:endParaRPr lang="zh-CN" altLang="en-US" sz="1400" dirty="0">
              <a:latin typeface="+mn-ea"/>
              <a:cs typeface="+mn-ea"/>
              <a:sym typeface="+mn-ea"/>
            </a:endParaRPr>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3257" name="组合 108"/>
          <p:cNvGrpSpPr/>
          <p:nvPr/>
        </p:nvGrpSpPr>
        <p:grpSpPr bwMode="auto">
          <a:xfrm>
            <a:off x="1132523" y="3379654"/>
            <a:ext cx="629285" cy="614680"/>
            <a:chOff x="2944759" y="497532"/>
            <a:chExt cx="930390" cy="911629"/>
          </a:xfrm>
        </p:grpSpPr>
        <p:sp>
          <p:nvSpPr>
            <p:cNvPr id="112" name="矩形 111"/>
            <p:cNvSpPr/>
            <p:nvPr/>
          </p:nvSpPr>
          <p:spPr>
            <a:xfrm>
              <a:off x="3026907" y="584645"/>
              <a:ext cx="575040" cy="576832"/>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3" name="矩形 112"/>
            <p:cNvSpPr/>
            <p:nvPr/>
          </p:nvSpPr>
          <p:spPr>
            <a:xfrm>
              <a:off x="2944759" y="497532"/>
              <a:ext cx="930390" cy="91162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四</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10" name="文本框 109"/>
          <p:cNvSpPr txBox="1"/>
          <p:nvPr/>
        </p:nvSpPr>
        <p:spPr>
          <a:xfrm>
            <a:off x="2196465" y="3287395"/>
            <a:ext cx="9779635" cy="70675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sz="4000" dirty="0">
                <a:solidFill>
                  <a:srgbClr val="FF0000">
                    <a:alpha val="75000"/>
                  </a:srgbClr>
                </a:solidFill>
              </a:rPr>
              <a:t>基于二维化十二导联ECG信号冗余性分析</a:t>
            </a:r>
            <a:endParaRPr sz="4000" dirty="0">
              <a:solidFill>
                <a:srgbClr val="FF0000">
                  <a:alpha val="75000"/>
                </a:srgbClr>
              </a:solidFill>
            </a:endParaRPr>
          </a:p>
        </p:txBody>
      </p:sp>
      <p:sp>
        <p:nvSpPr>
          <p:cNvPr id="6" name="矩形 5"/>
          <p:cNvSpPr/>
          <p:nvPr>
            <p:custDataLst>
              <p:tags r:id="rId1"/>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5" name="图片 4"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3257"/>
                                        </p:tgtEl>
                                        <p:attrNameLst>
                                          <p:attrName>style.visibility</p:attrName>
                                        </p:attrNameLst>
                                      </p:cBhvr>
                                      <p:to>
                                        <p:strVal val="visible"/>
                                      </p:to>
                                    </p:set>
                                    <p:anim calcmode="lin" valueType="num">
                                      <p:cBhvr>
                                        <p:cTn id="7" dur="500" fill="hold"/>
                                        <p:tgtEl>
                                          <p:spTgt spid="53257"/>
                                        </p:tgtEl>
                                        <p:attrNameLst>
                                          <p:attrName>ppt_w</p:attrName>
                                        </p:attrNameLst>
                                      </p:cBhvr>
                                      <p:tavLst>
                                        <p:tav tm="0">
                                          <p:val>
                                            <p:fltVal val="0"/>
                                          </p:val>
                                        </p:tav>
                                        <p:tav tm="100000">
                                          <p:val>
                                            <p:strVal val="#ppt_w"/>
                                          </p:val>
                                        </p:tav>
                                      </p:tavLst>
                                    </p:anim>
                                    <p:anim calcmode="lin" valueType="num">
                                      <p:cBhvr>
                                        <p:cTn id="8" dur="500" fill="hold"/>
                                        <p:tgtEl>
                                          <p:spTgt spid="53257"/>
                                        </p:tgtEl>
                                        <p:attrNameLst>
                                          <p:attrName>ppt_h</p:attrName>
                                        </p:attrNameLst>
                                      </p:cBhvr>
                                      <p:tavLst>
                                        <p:tav tm="0">
                                          <p:val>
                                            <p:fltVal val="0"/>
                                          </p:val>
                                        </p:tav>
                                        <p:tav tm="100000">
                                          <p:val>
                                            <p:strVal val="#ppt_h"/>
                                          </p:val>
                                        </p:tav>
                                      </p:tavLst>
                                    </p:anim>
                                    <p:animEffect transition="in" filter="fade">
                                      <p:cBhvr>
                                        <p:cTn id="9" dur="500"/>
                                        <p:tgtEl>
                                          <p:spTgt spid="53257"/>
                                        </p:tgtEl>
                                      </p:cBhvr>
                                    </p:animEffect>
                                  </p:childTnLst>
                                </p:cTn>
                              </p:par>
                              <p:par>
                                <p:cTn id="10" presetID="12" presetClass="entr" presetSubtype="8" fill="hold" grpId="0" nodeType="withEffect">
                                  <p:stCondLst>
                                    <p:cond delay="500"/>
                                  </p:stCondLst>
                                  <p:childTnLst>
                                    <p:set>
                                      <p:cBhvr>
                                        <p:cTn id="11" dur="1" fill="hold">
                                          <p:stCondLst>
                                            <p:cond delay="0"/>
                                          </p:stCondLst>
                                        </p:cTn>
                                        <p:tgtEl>
                                          <p:spTgt spid="110"/>
                                        </p:tgtEl>
                                        <p:attrNameLst>
                                          <p:attrName>style.visibility</p:attrName>
                                        </p:attrNameLst>
                                      </p:cBhvr>
                                      <p:to>
                                        <p:strVal val="visible"/>
                                      </p:to>
                                    </p:set>
                                    <p:anim calcmode="lin" valueType="num">
                                      <p:cBhvr additive="base">
                                        <p:cTn id="12" dur="500"/>
                                        <p:tgtEl>
                                          <p:spTgt spid="110"/>
                                        </p:tgtEl>
                                        <p:attrNameLst>
                                          <p:attrName>ppt_x</p:attrName>
                                        </p:attrNameLst>
                                      </p:cBhvr>
                                      <p:tavLst>
                                        <p:tav tm="0">
                                          <p:val>
                                            <p:strVal val="#ppt_x-#ppt_w*1.125000"/>
                                          </p:val>
                                        </p:tav>
                                        <p:tav tm="100000">
                                          <p:val>
                                            <p:strVal val="#ppt_x"/>
                                          </p:val>
                                        </p:tav>
                                      </p:tavLst>
                                    </p:anim>
                                    <p:animEffect transition="in" filter="wipe(right)">
                                      <p:cBhvr>
                                        <p:cTn id="13" dur="500"/>
                                        <p:tgtEl>
                                          <p:spTgt spid="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18" name="图片 18" descr="lead_position"/>
          <p:cNvPicPr>
            <a:picLocks noChangeAspect="1"/>
          </p:cNvPicPr>
          <p:nvPr>
            <p:custDataLst>
              <p:tags r:id="rId1"/>
            </p:custDataLst>
          </p:nvPr>
        </p:nvPicPr>
        <p:blipFill>
          <a:blip r:embed="rId2"/>
          <a:stretch>
            <a:fillRect/>
          </a:stretch>
        </p:blipFill>
        <p:spPr>
          <a:xfrm>
            <a:off x="402590" y="1305560"/>
            <a:ext cx="6360160" cy="5423535"/>
          </a:xfrm>
          <a:prstGeom prst="rect">
            <a:avLst/>
          </a:prstGeom>
        </p:spPr>
      </p:pic>
      <p:sp>
        <p:nvSpPr>
          <p:cNvPr id="53282" name="文本框 7"/>
          <p:cNvSpPr txBox="1">
            <a:spLocks noChangeArrowheads="1"/>
          </p:cNvSpPr>
          <p:nvPr>
            <p:custDataLst>
              <p:tags r:id="rId3"/>
            </p:custDataLst>
          </p:nvPr>
        </p:nvSpPr>
        <p:spPr bwMode="auto">
          <a:xfrm>
            <a:off x="124460" y="833755"/>
            <a:ext cx="404876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4.1</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、十二导联</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计算</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4"/>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5"/>
            </p:custDataLst>
          </p:nvPr>
        </p:nvPicPr>
        <p:blipFill>
          <a:blip r:embed="rId6"/>
          <a:stretch>
            <a:fillRect/>
          </a:stretch>
        </p:blipFill>
        <p:spPr>
          <a:xfrm>
            <a:off x="185420" y="8255"/>
            <a:ext cx="3094990" cy="748030"/>
          </a:xfrm>
          <a:prstGeom prst="rect">
            <a:avLst/>
          </a:prstGeom>
        </p:spPr>
      </p:pic>
      <p:pic>
        <p:nvPicPr>
          <p:cNvPr id="7" name="图片 6" descr="logo2"/>
          <p:cNvPicPr>
            <a:picLocks noChangeAspect="1"/>
          </p:cNvPicPr>
          <p:nvPr>
            <p:custDataLst>
              <p:tags r:id="rId7"/>
            </p:custDataLst>
          </p:nvPr>
        </p:nvPicPr>
        <p:blipFill>
          <a:blip r:embed="rId8"/>
          <a:stretch>
            <a:fillRect/>
          </a:stretch>
        </p:blipFill>
        <p:spPr>
          <a:xfrm>
            <a:off x="3406775" y="4445"/>
            <a:ext cx="3599180" cy="739775"/>
          </a:xfrm>
          <a:prstGeom prst="rect">
            <a:avLst/>
          </a:prstGeom>
        </p:spPr>
      </p:pic>
      <p:sp>
        <p:nvSpPr>
          <p:cNvPr id="13" name="文本框 12"/>
          <p:cNvSpPr txBox="1"/>
          <p:nvPr/>
        </p:nvSpPr>
        <p:spPr>
          <a:xfrm>
            <a:off x="7317740" y="1295400"/>
            <a:ext cx="4574540" cy="4928235"/>
          </a:xfrm>
          <a:prstGeom prst="rect">
            <a:avLst/>
          </a:prstGeom>
          <a:noFill/>
        </p:spPr>
        <p:txBody>
          <a:bodyPr wrap="square" rtlCol="0">
            <a:noAutofit/>
          </a:bodyPr>
          <a:p>
            <a:endParaRPr lang="zh-CN" altLang="en-US" sz="2000">
              <a:latin typeface="+mn-ea"/>
              <a:cs typeface="+mn-ea"/>
            </a:endParaRPr>
          </a:p>
          <a:p>
            <a:endParaRPr lang="zh-CN" altLang="en-US" sz="2000">
              <a:latin typeface="+mn-ea"/>
              <a:cs typeface="+mn-ea"/>
            </a:endParaRPr>
          </a:p>
          <a:p>
            <a:endParaRPr lang="zh-CN" altLang="en-US" sz="2000">
              <a:latin typeface="+mn-ea"/>
              <a:cs typeface="+mn-ea"/>
            </a:endParaRPr>
          </a:p>
          <a:p>
            <a:endParaRPr lang="zh-CN" altLang="en-US" sz="2000">
              <a:latin typeface="+mn-ea"/>
              <a:cs typeface="+mn-ea"/>
            </a:endParaRPr>
          </a:p>
          <a:p>
            <a:pPr>
              <a:lnSpc>
                <a:spcPct val="160000"/>
              </a:lnSpc>
            </a:pPr>
            <a:r>
              <a:rPr lang="en-US" altLang="zh-CN" sz="2400">
                <a:latin typeface="+mn-ea"/>
                <a:cs typeface="+mn-ea"/>
              </a:rPr>
              <a:t>    </a:t>
            </a:r>
            <a:r>
              <a:rPr lang="zh-CN" altLang="en-US" sz="2400">
                <a:latin typeface="+mn-ea"/>
                <a:cs typeface="+mn-ea"/>
              </a:rPr>
              <a:t>导联Ⅱ、aVR、aVL和aVF与导联Ⅰ和Ⅲ存在</a:t>
            </a:r>
            <a:r>
              <a:rPr lang="zh-CN" altLang="en-US" sz="2400">
                <a:solidFill>
                  <a:srgbClr val="FF0000"/>
                </a:solidFill>
                <a:latin typeface="+mn-ea"/>
                <a:cs typeface="+mn-ea"/>
              </a:rPr>
              <a:t>线性逻辑关系</a:t>
            </a:r>
            <a:r>
              <a:rPr lang="zh-CN" altLang="en-US" sz="2400">
                <a:latin typeface="+mn-ea"/>
                <a:cs typeface="+mn-ea"/>
              </a:rPr>
              <a:t>，</a:t>
            </a:r>
            <a:r>
              <a:rPr lang="zh-CN" altLang="en-US" sz="2400">
                <a:latin typeface="+mn-ea"/>
                <a:cs typeface="+mn-ea"/>
                <a:sym typeface="+mn-ea"/>
              </a:rPr>
              <a:t>即特征相关度高。因此这些导联在心律失常的自动识别中可能存在冗余。</a:t>
            </a:r>
            <a:endParaRPr lang="zh-CN" altLang="en-US" sz="2400">
              <a:latin typeface="+mn-ea"/>
              <a:cs typeface="+mn-ea"/>
              <a:sym typeface="+mn-ea"/>
            </a:endParaRPr>
          </a:p>
        </p:txBody>
      </p:sp>
      <p:sp>
        <p:nvSpPr>
          <p:cNvPr id="4" name="文本框 3"/>
          <p:cNvSpPr txBox="1"/>
          <p:nvPr/>
        </p:nvSpPr>
        <p:spPr>
          <a:xfrm>
            <a:off x="2391410" y="6532245"/>
            <a:ext cx="2455545"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12. </a:t>
            </a:r>
            <a:r>
              <a:rPr lang="zh-CN" altLang="en-US" sz="1400" dirty="0">
                <a:latin typeface="+mn-ea"/>
                <a:cs typeface="+mn-ea"/>
                <a:sym typeface="+mn-ea"/>
              </a:rPr>
              <a:t>十二导联计算</a:t>
            </a:r>
            <a:r>
              <a:rPr lang="zh-CN" altLang="en-US" sz="1400" dirty="0">
                <a:latin typeface="+mn-ea"/>
                <a:cs typeface="+mn-ea"/>
                <a:sym typeface="+mn-ea"/>
              </a:rPr>
              <a:t>示意图</a:t>
            </a:r>
            <a:endParaRPr lang="zh-CN" altLang="en-US" sz="1400" dirty="0">
              <a:latin typeface="+mn-ea"/>
              <a:cs typeface="+mn-ea"/>
              <a:sym typeface="+mn-ea"/>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nvSpPr>
        <p:spPr bwMode="auto">
          <a:xfrm>
            <a:off x="-337185" y="862330"/>
            <a:ext cx="19431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chemeClr val="accent5"/>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3600" b="1" u="sng" dirty="0">
              <a:solidFill>
                <a:schemeClr val="accent5"/>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3253" name="组合 96"/>
          <p:cNvGrpSpPr/>
          <p:nvPr/>
        </p:nvGrpSpPr>
        <p:grpSpPr bwMode="auto">
          <a:xfrm>
            <a:off x="1882458" y="2097271"/>
            <a:ext cx="444500" cy="449263"/>
            <a:chOff x="2944759" y="497532"/>
            <a:chExt cx="657188" cy="663945"/>
          </a:xfrm>
        </p:grpSpPr>
        <p:sp>
          <p:nvSpPr>
            <p:cNvPr id="100" name="矩形 99"/>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1" name="矩形 100"/>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defRPr/>
              </a:pPr>
              <a:r>
                <a:rPr lang="zh-CN" altLang="en-US" sz="2000" b="1" kern="0" dirty="0">
                  <a:solidFill>
                    <a:prstClr val="white"/>
                  </a:solidFill>
                  <a:latin typeface="微软雅黑" panose="020B0503020204020204" pitchFamily="34" charset="-122"/>
                  <a:ea typeface="微软雅黑" panose="020B0503020204020204" pitchFamily="34" charset="-122"/>
                </a:rPr>
                <a:t>一</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98" name="文本框 97"/>
          <p:cNvSpPr txBox="1"/>
          <p:nvPr/>
        </p:nvSpPr>
        <p:spPr>
          <a:xfrm>
            <a:off x="2922270" y="2018690"/>
            <a:ext cx="4757897"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rgbClr val="FF0000">
                    <a:alpha val="75000"/>
                  </a:srgbClr>
                </a:solidFill>
              </a:rPr>
              <a:t>课题背景与研究意义</a:t>
            </a:r>
            <a:endParaRPr lang="zh-CN" altLang="en-US" dirty="0">
              <a:solidFill>
                <a:srgbClr val="FF0000">
                  <a:alpha val="75000"/>
                </a:srgbClr>
              </a:solidFill>
            </a:endParaRPr>
          </a:p>
        </p:txBody>
      </p:sp>
      <p:grpSp>
        <p:nvGrpSpPr>
          <p:cNvPr id="53255" name="组合 102"/>
          <p:cNvGrpSpPr/>
          <p:nvPr/>
        </p:nvGrpSpPr>
        <p:grpSpPr bwMode="auto">
          <a:xfrm>
            <a:off x="1882458" y="2940234"/>
            <a:ext cx="444500" cy="448945"/>
            <a:chOff x="2944759" y="497532"/>
            <a:chExt cx="657188" cy="663945"/>
          </a:xfrm>
        </p:grpSpPr>
        <p:sp>
          <p:nvSpPr>
            <p:cNvPr id="106" name="矩形 105"/>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7" name="矩形 106"/>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二</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04" name="文本框 103"/>
          <p:cNvSpPr txBox="1"/>
          <p:nvPr/>
        </p:nvSpPr>
        <p:spPr>
          <a:xfrm>
            <a:off x="2922270" y="2856890"/>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研究现状与</a:t>
            </a:r>
            <a:r>
              <a:rPr lang="zh-CN" altLang="en-US" dirty="0">
                <a:solidFill>
                  <a:schemeClr val="tx1">
                    <a:lumMod val="95000"/>
                    <a:lumOff val="5000"/>
                    <a:alpha val="75000"/>
                  </a:schemeClr>
                </a:solidFill>
              </a:rPr>
              <a:t>研究对象</a:t>
            </a:r>
            <a:endParaRPr lang="zh-CN" altLang="en-US" dirty="0">
              <a:solidFill>
                <a:schemeClr val="tx1">
                  <a:lumMod val="95000"/>
                  <a:lumOff val="5000"/>
                  <a:alpha val="75000"/>
                </a:schemeClr>
              </a:solidFill>
            </a:endParaRPr>
          </a:p>
        </p:txBody>
      </p:sp>
      <p:grpSp>
        <p:nvGrpSpPr>
          <p:cNvPr id="53257" name="组合 108"/>
          <p:cNvGrpSpPr/>
          <p:nvPr/>
        </p:nvGrpSpPr>
        <p:grpSpPr bwMode="auto">
          <a:xfrm>
            <a:off x="1882458" y="4625524"/>
            <a:ext cx="444500" cy="447675"/>
            <a:chOff x="2944759" y="497532"/>
            <a:chExt cx="657188" cy="663945"/>
          </a:xfrm>
        </p:grpSpPr>
        <p:sp>
          <p:nvSpPr>
            <p:cNvPr id="112" name="矩形 111"/>
            <p:cNvSpPr/>
            <p:nvPr/>
          </p:nvSpPr>
          <p:spPr>
            <a:xfrm>
              <a:off x="3026907" y="584645"/>
              <a:ext cx="575040" cy="576832"/>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3" name="矩形 112"/>
            <p:cNvSpPr/>
            <p:nvPr/>
          </p:nvSpPr>
          <p:spPr>
            <a:xfrm>
              <a:off x="2944759" y="497532"/>
              <a:ext cx="575039" cy="576831"/>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四</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10" name="文本框 109"/>
          <p:cNvSpPr txBox="1"/>
          <p:nvPr/>
        </p:nvSpPr>
        <p:spPr>
          <a:xfrm>
            <a:off x="2922270" y="4533290"/>
            <a:ext cx="7675880"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dirty="0">
                <a:solidFill>
                  <a:schemeClr val="tx1">
                    <a:lumMod val="95000"/>
                    <a:lumOff val="5000"/>
                    <a:alpha val="75000"/>
                  </a:schemeClr>
                </a:solidFill>
              </a:rPr>
              <a:t>基于二维化十二导联ECG信号冗余性分析</a:t>
            </a:r>
            <a:endParaRPr dirty="0">
              <a:solidFill>
                <a:schemeClr val="tx1">
                  <a:lumMod val="95000"/>
                  <a:lumOff val="5000"/>
                  <a:alpha val="75000"/>
                </a:schemeClr>
              </a:solidFill>
            </a:endParaRPr>
          </a:p>
        </p:txBody>
      </p:sp>
      <p:grpSp>
        <p:nvGrpSpPr>
          <p:cNvPr id="53259" name="组合 114"/>
          <p:cNvGrpSpPr/>
          <p:nvPr/>
        </p:nvGrpSpPr>
        <p:grpSpPr bwMode="auto">
          <a:xfrm>
            <a:off x="1882458" y="3782879"/>
            <a:ext cx="444500" cy="448945"/>
            <a:chOff x="2944759" y="497532"/>
            <a:chExt cx="657188" cy="663945"/>
          </a:xfrm>
        </p:grpSpPr>
        <p:sp>
          <p:nvSpPr>
            <p:cNvPr id="118" name="矩形 117"/>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9" name="矩形 118"/>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三</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grpSp>
        <p:nvGrpSpPr>
          <p:cNvPr id="53261" name="组合 120"/>
          <p:cNvGrpSpPr/>
          <p:nvPr/>
        </p:nvGrpSpPr>
        <p:grpSpPr bwMode="auto">
          <a:xfrm>
            <a:off x="1882458" y="5466899"/>
            <a:ext cx="444500" cy="448945"/>
            <a:chOff x="2944759" y="497532"/>
            <a:chExt cx="657188" cy="663945"/>
          </a:xfrm>
        </p:grpSpPr>
        <p:sp>
          <p:nvSpPr>
            <p:cNvPr id="124" name="矩形 123"/>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25" name="矩形 124"/>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五</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2" name="文本框 121"/>
          <p:cNvSpPr txBox="1"/>
          <p:nvPr/>
        </p:nvSpPr>
        <p:spPr>
          <a:xfrm>
            <a:off x="2922270" y="5371490"/>
            <a:ext cx="4757898"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论文总结与未来展望</a:t>
            </a:r>
            <a:endParaRPr lang="zh-CN" altLang="en-US" dirty="0">
              <a:solidFill>
                <a:schemeClr val="tx1">
                  <a:lumMod val="95000"/>
                  <a:lumOff val="5000"/>
                  <a:alpha val="75000"/>
                </a:schemeClr>
              </a:solidFill>
            </a:endParaRPr>
          </a:p>
        </p:txBody>
      </p:sp>
      <p:sp>
        <p:nvSpPr>
          <p:cNvPr id="2" name="文本框 1"/>
          <p:cNvSpPr txBox="1"/>
          <p:nvPr/>
        </p:nvSpPr>
        <p:spPr>
          <a:xfrm>
            <a:off x="2922270" y="3695090"/>
            <a:ext cx="8870315" cy="58356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dirty="0">
                <a:solidFill>
                  <a:schemeClr val="tx1">
                    <a:lumMod val="95000"/>
                    <a:lumOff val="5000"/>
                    <a:alpha val="75000"/>
                  </a:schemeClr>
                </a:solidFill>
              </a:rPr>
              <a:t>基于DSE-ResNet的十二导联心律失常自动识别</a:t>
            </a:r>
            <a:endParaRPr lang="zh-CN" altLang="en-US" dirty="0">
              <a:solidFill>
                <a:schemeClr val="tx1">
                  <a:lumMod val="95000"/>
                  <a:lumOff val="5000"/>
                  <a:alpha val="75000"/>
                </a:schemeClr>
              </a:solidFill>
            </a:endParaRPr>
          </a:p>
        </p:txBody>
      </p:sp>
      <p:pic>
        <p:nvPicPr>
          <p:cNvPr id="4" name="图片 3" descr="logo1"/>
          <p:cNvPicPr>
            <a:picLocks noChangeAspect="1"/>
          </p:cNvPicPr>
          <p:nvPr>
            <p:custDataLst>
              <p:tags r:id="rId1"/>
            </p:custDataLst>
          </p:nvPr>
        </p:nvPicPr>
        <p:blipFill>
          <a:blip r:embed="rId2"/>
          <a:stretch>
            <a:fillRect/>
          </a:stretch>
        </p:blipFill>
        <p:spPr>
          <a:xfrm>
            <a:off x="185420" y="8255"/>
            <a:ext cx="3094990" cy="748030"/>
          </a:xfrm>
          <a:prstGeom prst="rect">
            <a:avLst/>
          </a:prstGeom>
        </p:spPr>
      </p:pic>
      <p:pic>
        <p:nvPicPr>
          <p:cNvPr id="5" name="图片 4" descr="logo2"/>
          <p:cNvPicPr>
            <a:picLocks noChangeAspect="1"/>
          </p:cNvPicPr>
          <p:nvPr>
            <p:custDataLst>
              <p:tags r:id="rId3"/>
            </p:custDataLst>
          </p:nvPr>
        </p:nvPicPr>
        <p:blipFill>
          <a:blip r:embed="rId4"/>
          <a:stretch>
            <a:fillRect/>
          </a:stretch>
        </p:blipFill>
        <p:spPr>
          <a:xfrm>
            <a:off x="3406775" y="4445"/>
            <a:ext cx="3599180" cy="739775"/>
          </a:xfrm>
          <a:prstGeom prst="rect">
            <a:avLst/>
          </a:prstGeom>
        </p:spPr>
      </p:pic>
      <p:sp>
        <p:nvSpPr>
          <p:cNvPr id="8" name="矩形 7"/>
          <p:cNvSpPr/>
          <p:nvPr>
            <p:custDataLst>
              <p:tags r:id="rId5"/>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logo1"/>
          <p:cNvPicPr>
            <a:picLocks noChangeAspect="1"/>
          </p:cNvPicPr>
          <p:nvPr>
            <p:custDataLst>
              <p:tags r:id="rId6"/>
            </p:custDataLst>
          </p:nvPr>
        </p:nvPicPr>
        <p:blipFill>
          <a:blip r:embed="rId2"/>
          <a:stretch>
            <a:fillRect/>
          </a:stretch>
        </p:blipFill>
        <p:spPr>
          <a:xfrm>
            <a:off x="207645" y="-17145"/>
            <a:ext cx="3094990" cy="748030"/>
          </a:xfrm>
          <a:prstGeom prst="rect">
            <a:avLst/>
          </a:prstGeom>
        </p:spPr>
      </p:pic>
      <p:pic>
        <p:nvPicPr>
          <p:cNvPr id="10" name="图片 9" descr="logo2"/>
          <p:cNvPicPr>
            <a:picLocks noChangeAspect="1"/>
          </p:cNvPicPr>
          <p:nvPr>
            <p:custDataLst>
              <p:tags r:id="rId7"/>
            </p:custDataLst>
          </p:nvPr>
        </p:nvPicPr>
        <p:blipFill>
          <a:blip r:embed="rId4"/>
          <a:stretch>
            <a:fillRect/>
          </a:stretch>
        </p:blipFill>
        <p:spPr>
          <a:xfrm>
            <a:off x="3429000" y="-20955"/>
            <a:ext cx="3599180" cy="739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3253"/>
                                        </p:tgtEl>
                                        <p:attrNameLst>
                                          <p:attrName>style.visibility</p:attrName>
                                        </p:attrNameLst>
                                      </p:cBhvr>
                                      <p:to>
                                        <p:strVal val="visible"/>
                                      </p:to>
                                    </p:set>
                                    <p:anim calcmode="lin" valueType="num">
                                      <p:cBhvr>
                                        <p:cTn id="7" dur="500" fill="hold"/>
                                        <p:tgtEl>
                                          <p:spTgt spid="53253"/>
                                        </p:tgtEl>
                                        <p:attrNameLst>
                                          <p:attrName>ppt_w</p:attrName>
                                        </p:attrNameLst>
                                      </p:cBhvr>
                                      <p:tavLst>
                                        <p:tav tm="0">
                                          <p:val>
                                            <p:fltVal val="0"/>
                                          </p:val>
                                        </p:tav>
                                        <p:tav tm="100000">
                                          <p:val>
                                            <p:strVal val="#ppt_w"/>
                                          </p:val>
                                        </p:tav>
                                      </p:tavLst>
                                    </p:anim>
                                    <p:anim calcmode="lin" valueType="num">
                                      <p:cBhvr>
                                        <p:cTn id="8" dur="500" fill="hold"/>
                                        <p:tgtEl>
                                          <p:spTgt spid="53253"/>
                                        </p:tgtEl>
                                        <p:attrNameLst>
                                          <p:attrName>ppt_h</p:attrName>
                                        </p:attrNameLst>
                                      </p:cBhvr>
                                      <p:tavLst>
                                        <p:tav tm="0">
                                          <p:val>
                                            <p:fltVal val="0"/>
                                          </p:val>
                                        </p:tav>
                                        <p:tav tm="100000">
                                          <p:val>
                                            <p:strVal val="#ppt_h"/>
                                          </p:val>
                                        </p:tav>
                                      </p:tavLst>
                                    </p:anim>
                                    <p:animEffect transition="in" filter="fade">
                                      <p:cBhvr>
                                        <p:cTn id="9" dur="500"/>
                                        <p:tgtEl>
                                          <p:spTgt spid="53253"/>
                                        </p:tgtEl>
                                      </p:cBhvr>
                                    </p:animEffect>
                                  </p:childTnLst>
                                </p:cTn>
                              </p:par>
                              <p:par>
                                <p:cTn id="10" presetID="53" presetClass="entr" presetSubtype="16" fill="hold" nodeType="withEffect">
                                  <p:stCondLst>
                                    <p:cond delay="250"/>
                                  </p:stCondLst>
                                  <p:childTnLst>
                                    <p:set>
                                      <p:cBhvr>
                                        <p:cTn id="11" dur="1" fill="hold">
                                          <p:stCondLst>
                                            <p:cond delay="0"/>
                                          </p:stCondLst>
                                        </p:cTn>
                                        <p:tgtEl>
                                          <p:spTgt spid="53255"/>
                                        </p:tgtEl>
                                        <p:attrNameLst>
                                          <p:attrName>style.visibility</p:attrName>
                                        </p:attrNameLst>
                                      </p:cBhvr>
                                      <p:to>
                                        <p:strVal val="visible"/>
                                      </p:to>
                                    </p:set>
                                    <p:anim calcmode="lin" valueType="num">
                                      <p:cBhvr>
                                        <p:cTn id="12" dur="500" fill="hold"/>
                                        <p:tgtEl>
                                          <p:spTgt spid="53255"/>
                                        </p:tgtEl>
                                        <p:attrNameLst>
                                          <p:attrName>ppt_w</p:attrName>
                                        </p:attrNameLst>
                                      </p:cBhvr>
                                      <p:tavLst>
                                        <p:tav tm="0">
                                          <p:val>
                                            <p:fltVal val="0"/>
                                          </p:val>
                                        </p:tav>
                                        <p:tav tm="100000">
                                          <p:val>
                                            <p:strVal val="#ppt_w"/>
                                          </p:val>
                                        </p:tav>
                                      </p:tavLst>
                                    </p:anim>
                                    <p:anim calcmode="lin" valueType="num">
                                      <p:cBhvr>
                                        <p:cTn id="13" dur="500" fill="hold"/>
                                        <p:tgtEl>
                                          <p:spTgt spid="53255"/>
                                        </p:tgtEl>
                                        <p:attrNameLst>
                                          <p:attrName>ppt_h</p:attrName>
                                        </p:attrNameLst>
                                      </p:cBhvr>
                                      <p:tavLst>
                                        <p:tav tm="0">
                                          <p:val>
                                            <p:fltVal val="0"/>
                                          </p:val>
                                        </p:tav>
                                        <p:tav tm="100000">
                                          <p:val>
                                            <p:strVal val="#ppt_h"/>
                                          </p:val>
                                        </p:tav>
                                      </p:tavLst>
                                    </p:anim>
                                    <p:animEffect transition="in" filter="fade">
                                      <p:cBhvr>
                                        <p:cTn id="14" dur="500"/>
                                        <p:tgtEl>
                                          <p:spTgt spid="53255"/>
                                        </p:tgtEl>
                                      </p:cBhvr>
                                    </p:animEffect>
                                  </p:childTnLst>
                                </p:cTn>
                              </p:par>
                              <p:par>
                                <p:cTn id="15" presetID="53" presetClass="entr" presetSubtype="16" fill="hold" nodeType="withEffect">
                                  <p:stCondLst>
                                    <p:cond delay="250"/>
                                  </p:stCondLst>
                                  <p:childTnLst>
                                    <p:set>
                                      <p:cBhvr>
                                        <p:cTn id="16" dur="1" fill="hold">
                                          <p:stCondLst>
                                            <p:cond delay="0"/>
                                          </p:stCondLst>
                                        </p:cTn>
                                        <p:tgtEl>
                                          <p:spTgt spid="53257"/>
                                        </p:tgtEl>
                                        <p:attrNameLst>
                                          <p:attrName>style.visibility</p:attrName>
                                        </p:attrNameLst>
                                      </p:cBhvr>
                                      <p:to>
                                        <p:strVal val="visible"/>
                                      </p:to>
                                    </p:set>
                                    <p:anim calcmode="lin" valueType="num">
                                      <p:cBhvr>
                                        <p:cTn id="17" dur="500" fill="hold"/>
                                        <p:tgtEl>
                                          <p:spTgt spid="53257"/>
                                        </p:tgtEl>
                                        <p:attrNameLst>
                                          <p:attrName>ppt_w</p:attrName>
                                        </p:attrNameLst>
                                      </p:cBhvr>
                                      <p:tavLst>
                                        <p:tav tm="0">
                                          <p:val>
                                            <p:fltVal val="0"/>
                                          </p:val>
                                        </p:tav>
                                        <p:tav tm="100000">
                                          <p:val>
                                            <p:strVal val="#ppt_w"/>
                                          </p:val>
                                        </p:tav>
                                      </p:tavLst>
                                    </p:anim>
                                    <p:anim calcmode="lin" valueType="num">
                                      <p:cBhvr>
                                        <p:cTn id="18" dur="500" fill="hold"/>
                                        <p:tgtEl>
                                          <p:spTgt spid="53257"/>
                                        </p:tgtEl>
                                        <p:attrNameLst>
                                          <p:attrName>ppt_h</p:attrName>
                                        </p:attrNameLst>
                                      </p:cBhvr>
                                      <p:tavLst>
                                        <p:tav tm="0">
                                          <p:val>
                                            <p:fltVal val="0"/>
                                          </p:val>
                                        </p:tav>
                                        <p:tav tm="100000">
                                          <p:val>
                                            <p:strVal val="#ppt_h"/>
                                          </p:val>
                                        </p:tav>
                                      </p:tavLst>
                                    </p:anim>
                                    <p:animEffect transition="in" filter="fade">
                                      <p:cBhvr>
                                        <p:cTn id="19" dur="500"/>
                                        <p:tgtEl>
                                          <p:spTgt spid="53257"/>
                                        </p:tgtEl>
                                      </p:cBhvr>
                                    </p:animEffect>
                                  </p:childTnLst>
                                </p:cTn>
                              </p:par>
                              <p:par>
                                <p:cTn id="20" presetID="53" presetClass="entr" presetSubtype="16" fill="hold" nodeType="withEffect">
                                  <p:stCondLst>
                                    <p:cond delay="250"/>
                                  </p:stCondLst>
                                  <p:childTnLst>
                                    <p:set>
                                      <p:cBhvr>
                                        <p:cTn id="21" dur="1" fill="hold">
                                          <p:stCondLst>
                                            <p:cond delay="0"/>
                                          </p:stCondLst>
                                        </p:cTn>
                                        <p:tgtEl>
                                          <p:spTgt spid="53259"/>
                                        </p:tgtEl>
                                        <p:attrNameLst>
                                          <p:attrName>style.visibility</p:attrName>
                                        </p:attrNameLst>
                                      </p:cBhvr>
                                      <p:to>
                                        <p:strVal val="visible"/>
                                      </p:to>
                                    </p:set>
                                    <p:anim calcmode="lin" valueType="num">
                                      <p:cBhvr>
                                        <p:cTn id="22" dur="500" fill="hold"/>
                                        <p:tgtEl>
                                          <p:spTgt spid="53259"/>
                                        </p:tgtEl>
                                        <p:attrNameLst>
                                          <p:attrName>ppt_w</p:attrName>
                                        </p:attrNameLst>
                                      </p:cBhvr>
                                      <p:tavLst>
                                        <p:tav tm="0">
                                          <p:val>
                                            <p:fltVal val="0"/>
                                          </p:val>
                                        </p:tav>
                                        <p:tav tm="100000">
                                          <p:val>
                                            <p:strVal val="#ppt_w"/>
                                          </p:val>
                                        </p:tav>
                                      </p:tavLst>
                                    </p:anim>
                                    <p:anim calcmode="lin" valueType="num">
                                      <p:cBhvr>
                                        <p:cTn id="23" dur="500" fill="hold"/>
                                        <p:tgtEl>
                                          <p:spTgt spid="53259"/>
                                        </p:tgtEl>
                                        <p:attrNameLst>
                                          <p:attrName>ppt_h</p:attrName>
                                        </p:attrNameLst>
                                      </p:cBhvr>
                                      <p:tavLst>
                                        <p:tav tm="0">
                                          <p:val>
                                            <p:fltVal val="0"/>
                                          </p:val>
                                        </p:tav>
                                        <p:tav tm="100000">
                                          <p:val>
                                            <p:strVal val="#ppt_h"/>
                                          </p:val>
                                        </p:tav>
                                      </p:tavLst>
                                    </p:anim>
                                    <p:animEffect transition="in" filter="fade">
                                      <p:cBhvr>
                                        <p:cTn id="24" dur="500"/>
                                        <p:tgtEl>
                                          <p:spTgt spid="53259"/>
                                        </p:tgtEl>
                                      </p:cBhvr>
                                    </p:animEffect>
                                  </p:childTnLst>
                                </p:cTn>
                              </p:par>
                              <p:par>
                                <p:cTn id="25" presetID="53" presetClass="entr" presetSubtype="16" fill="hold" nodeType="withEffect">
                                  <p:stCondLst>
                                    <p:cond delay="250"/>
                                  </p:stCondLst>
                                  <p:childTnLst>
                                    <p:set>
                                      <p:cBhvr>
                                        <p:cTn id="26" dur="1" fill="hold">
                                          <p:stCondLst>
                                            <p:cond delay="0"/>
                                          </p:stCondLst>
                                        </p:cTn>
                                        <p:tgtEl>
                                          <p:spTgt spid="53261"/>
                                        </p:tgtEl>
                                        <p:attrNameLst>
                                          <p:attrName>style.visibility</p:attrName>
                                        </p:attrNameLst>
                                      </p:cBhvr>
                                      <p:to>
                                        <p:strVal val="visible"/>
                                      </p:to>
                                    </p:set>
                                    <p:anim calcmode="lin" valueType="num">
                                      <p:cBhvr>
                                        <p:cTn id="27" dur="500" fill="hold"/>
                                        <p:tgtEl>
                                          <p:spTgt spid="53261"/>
                                        </p:tgtEl>
                                        <p:attrNameLst>
                                          <p:attrName>ppt_w</p:attrName>
                                        </p:attrNameLst>
                                      </p:cBhvr>
                                      <p:tavLst>
                                        <p:tav tm="0">
                                          <p:val>
                                            <p:fltVal val="0"/>
                                          </p:val>
                                        </p:tav>
                                        <p:tav tm="100000">
                                          <p:val>
                                            <p:strVal val="#ppt_w"/>
                                          </p:val>
                                        </p:tav>
                                      </p:tavLst>
                                    </p:anim>
                                    <p:anim calcmode="lin" valueType="num">
                                      <p:cBhvr>
                                        <p:cTn id="28" dur="500" fill="hold"/>
                                        <p:tgtEl>
                                          <p:spTgt spid="53261"/>
                                        </p:tgtEl>
                                        <p:attrNameLst>
                                          <p:attrName>ppt_h</p:attrName>
                                        </p:attrNameLst>
                                      </p:cBhvr>
                                      <p:tavLst>
                                        <p:tav tm="0">
                                          <p:val>
                                            <p:fltVal val="0"/>
                                          </p:val>
                                        </p:tav>
                                        <p:tav tm="100000">
                                          <p:val>
                                            <p:strVal val="#ppt_h"/>
                                          </p:val>
                                        </p:tav>
                                      </p:tavLst>
                                    </p:anim>
                                    <p:animEffect transition="in" filter="fade">
                                      <p:cBhvr>
                                        <p:cTn id="29" dur="500"/>
                                        <p:tgtEl>
                                          <p:spTgt spid="53261"/>
                                        </p:tgtEl>
                                      </p:cBhvr>
                                    </p:animEffect>
                                  </p:childTnLst>
                                </p:cTn>
                              </p:par>
                              <p:par>
                                <p:cTn id="30" presetID="12" presetClass="entr" presetSubtype="8" fill="hold" grpId="0" nodeType="withEffect">
                                  <p:stCondLst>
                                    <p:cond delay="500"/>
                                  </p:stCondLst>
                                  <p:childTnLst>
                                    <p:set>
                                      <p:cBhvr>
                                        <p:cTn id="31" dur="1" fill="hold">
                                          <p:stCondLst>
                                            <p:cond delay="0"/>
                                          </p:stCondLst>
                                        </p:cTn>
                                        <p:tgtEl>
                                          <p:spTgt spid="98"/>
                                        </p:tgtEl>
                                        <p:attrNameLst>
                                          <p:attrName>style.visibility</p:attrName>
                                        </p:attrNameLst>
                                      </p:cBhvr>
                                      <p:to>
                                        <p:strVal val="visible"/>
                                      </p:to>
                                    </p:set>
                                    <p:anim calcmode="lin" valueType="num">
                                      <p:cBhvr additive="base">
                                        <p:cTn id="32" dur="500"/>
                                        <p:tgtEl>
                                          <p:spTgt spid="98"/>
                                        </p:tgtEl>
                                        <p:attrNameLst>
                                          <p:attrName>ppt_x</p:attrName>
                                        </p:attrNameLst>
                                      </p:cBhvr>
                                      <p:tavLst>
                                        <p:tav tm="0">
                                          <p:val>
                                            <p:strVal val="#ppt_x-#ppt_w*1.125000"/>
                                          </p:val>
                                        </p:tav>
                                        <p:tav tm="100000">
                                          <p:val>
                                            <p:strVal val="#ppt_x"/>
                                          </p:val>
                                        </p:tav>
                                      </p:tavLst>
                                    </p:anim>
                                    <p:animEffect transition="in" filter="wipe(right)">
                                      <p:cBhvr>
                                        <p:cTn id="33" dur="500"/>
                                        <p:tgtEl>
                                          <p:spTgt spid="98"/>
                                        </p:tgtEl>
                                      </p:cBhvr>
                                    </p:animEffect>
                                  </p:childTnLst>
                                </p:cTn>
                              </p:par>
                              <p:par>
                                <p:cTn id="34" presetID="12" presetClass="entr" presetSubtype="8" fill="hold" grpId="0" nodeType="withEffect">
                                  <p:stCondLst>
                                    <p:cond delay="500"/>
                                  </p:stCondLst>
                                  <p:childTnLst>
                                    <p:set>
                                      <p:cBhvr>
                                        <p:cTn id="35" dur="1" fill="hold">
                                          <p:stCondLst>
                                            <p:cond delay="0"/>
                                          </p:stCondLst>
                                        </p:cTn>
                                        <p:tgtEl>
                                          <p:spTgt spid="104"/>
                                        </p:tgtEl>
                                        <p:attrNameLst>
                                          <p:attrName>style.visibility</p:attrName>
                                        </p:attrNameLst>
                                      </p:cBhvr>
                                      <p:to>
                                        <p:strVal val="visible"/>
                                      </p:to>
                                    </p:set>
                                    <p:anim calcmode="lin" valueType="num">
                                      <p:cBhvr additive="base">
                                        <p:cTn id="36" dur="500"/>
                                        <p:tgtEl>
                                          <p:spTgt spid="104"/>
                                        </p:tgtEl>
                                        <p:attrNameLst>
                                          <p:attrName>ppt_x</p:attrName>
                                        </p:attrNameLst>
                                      </p:cBhvr>
                                      <p:tavLst>
                                        <p:tav tm="0">
                                          <p:val>
                                            <p:strVal val="#ppt_x-#ppt_w*1.125000"/>
                                          </p:val>
                                        </p:tav>
                                        <p:tav tm="100000">
                                          <p:val>
                                            <p:strVal val="#ppt_x"/>
                                          </p:val>
                                        </p:tav>
                                      </p:tavLst>
                                    </p:anim>
                                    <p:animEffect transition="in" filter="wipe(right)">
                                      <p:cBhvr>
                                        <p:cTn id="37" dur="500"/>
                                        <p:tgtEl>
                                          <p:spTgt spid="104"/>
                                        </p:tgtEl>
                                      </p:cBhvr>
                                    </p:animEffect>
                                  </p:childTnLst>
                                </p:cTn>
                              </p:par>
                              <p:par>
                                <p:cTn id="38" presetID="12" presetClass="entr" presetSubtype="8" fill="hold" grpId="0" nodeType="withEffect">
                                  <p:stCondLst>
                                    <p:cond delay="500"/>
                                  </p:stCondLst>
                                  <p:childTnLst>
                                    <p:set>
                                      <p:cBhvr>
                                        <p:cTn id="39" dur="1" fill="hold">
                                          <p:stCondLst>
                                            <p:cond delay="0"/>
                                          </p:stCondLst>
                                        </p:cTn>
                                        <p:tgtEl>
                                          <p:spTgt spid="110"/>
                                        </p:tgtEl>
                                        <p:attrNameLst>
                                          <p:attrName>style.visibility</p:attrName>
                                        </p:attrNameLst>
                                      </p:cBhvr>
                                      <p:to>
                                        <p:strVal val="visible"/>
                                      </p:to>
                                    </p:set>
                                    <p:anim calcmode="lin" valueType="num">
                                      <p:cBhvr additive="base">
                                        <p:cTn id="40" dur="500"/>
                                        <p:tgtEl>
                                          <p:spTgt spid="110"/>
                                        </p:tgtEl>
                                        <p:attrNameLst>
                                          <p:attrName>ppt_x</p:attrName>
                                        </p:attrNameLst>
                                      </p:cBhvr>
                                      <p:tavLst>
                                        <p:tav tm="0">
                                          <p:val>
                                            <p:strVal val="#ppt_x-#ppt_w*1.125000"/>
                                          </p:val>
                                        </p:tav>
                                        <p:tav tm="100000">
                                          <p:val>
                                            <p:strVal val="#ppt_x"/>
                                          </p:val>
                                        </p:tav>
                                      </p:tavLst>
                                    </p:anim>
                                    <p:animEffect transition="in" filter="wipe(right)">
                                      <p:cBhvr>
                                        <p:cTn id="41" dur="500"/>
                                        <p:tgtEl>
                                          <p:spTgt spid="110"/>
                                        </p:tgtEl>
                                      </p:cBhvr>
                                    </p:animEffect>
                                  </p:childTnLst>
                                </p:cTn>
                              </p:par>
                              <p:par>
                                <p:cTn id="42" presetID="12" presetClass="entr" presetSubtype="8" fill="hold" grpId="0" nodeType="withEffect">
                                  <p:stCondLst>
                                    <p:cond delay="500"/>
                                  </p:stCondLst>
                                  <p:childTnLst>
                                    <p:set>
                                      <p:cBhvr>
                                        <p:cTn id="43" dur="1" fill="hold">
                                          <p:stCondLst>
                                            <p:cond delay="0"/>
                                          </p:stCondLst>
                                        </p:cTn>
                                        <p:tgtEl>
                                          <p:spTgt spid="122"/>
                                        </p:tgtEl>
                                        <p:attrNameLst>
                                          <p:attrName>style.visibility</p:attrName>
                                        </p:attrNameLst>
                                      </p:cBhvr>
                                      <p:to>
                                        <p:strVal val="visible"/>
                                      </p:to>
                                    </p:set>
                                    <p:anim calcmode="lin" valueType="num">
                                      <p:cBhvr additive="base">
                                        <p:cTn id="44" dur="500"/>
                                        <p:tgtEl>
                                          <p:spTgt spid="122"/>
                                        </p:tgtEl>
                                        <p:attrNameLst>
                                          <p:attrName>ppt_x</p:attrName>
                                        </p:attrNameLst>
                                      </p:cBhvr>
                                      <p:tavLst>
                                        <p:tav tm="0">
                                          <p:val>
                                            <p:strVal val="#ppt_x-#ppt_w*1.125000"/>
                                          </p:val>
                                        </p:tav>
                                        <p:tav tm="100000">
                                          <p:val>
                                            <p:strVal val="#ppt_x"/>
                                          </p:val>
                                        </p:tav>
                                      </p:tavLst>
                                    </p:anim>
                                    <p:animEffect transition="in" filter="wipe(right)">
                                      <p:cBhvr>
                                        <p:cTn id="45" dur="500"/>
                                        <p:tgtEl>
                                          <p:spTgt spid="122"/>
                                        </p:tgtEl>
                                      </p:cBhvr>
                                    </p:animEffect>
                                  </p:childTnLst>
                                </p:cTn>
                              </p:par>
                              <p:par>
                                <p:cTn id="46" presetID="12" presetClass="entr" presetSubtype="8" fill="hold" grpId="0" nodeType="withEffect">
                                  <p:stCondLst>
                                    <p:cond delay="500"/>
                                  </p:stCondLst>
                                  <p:childTnLst>
                                    <p:set>
                                      <p:cBhvr>
                                        <p:cTn id="47" dur="1" fill="hold">
                                          <p:stCondLst>
                                            <p:cond delay="0"/>
                                          </p:stCondLst>
                                        </p:cTn>
                                        <p:tgtEl>
                                          <p:spTgt spid="2"/>
                                        </p:tgtEl>
                                        <p:attrNameLst>
                                          <p:attrName>style.visibility</p:attrName>
                                        </p:attrNameLst>
                                      </p:cBhvr>
                                      <p:to>
                                        <p:strVal val="visible"/>
                                      </p:to>
                                    </p:set>
                                    <p:anim calcmode="lin" valueType="num">
                                      <p:cBhvr additive="base">
                                        <p:cTn id="48" dur="500"/>
                                        <p:tgtEl>
                                          <p:spTgt spid="2"/>
                                        </p:tgtEl>
                                        <p:attrNameLst>
                                          <p:attrName>ppt_x</p:attrName>
                                        </p:attrNameLst>
                                      </p:cBhvr>
                                      <p:tavLst>
                                        <p:tav tm="0">
                                          <p:val>
                                            <p:strVal val="#ppt_x-#ppt_w*1.125000"/>
                                          </p:val>
                                        </p:tav>
                                        <p:tav tm="100000">
                                          <p:val>
                                            <p:strVal val="#ppt_x"/>
                                          </p:val>
                                        </p:tav>
                                      </p:tavLst>
                                    </p:anim>
                                    <p:animEffect transition="in" filter="wipe(right)">
                                      <p:cBhvr>
                                        <p:cTn id="4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104" grpId="0"/>
      <p:bldP spid="110" grpId="0"/>
      <p:bldP spid="122"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56515" y="833755"/>
            <a:ext cx="359473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4.2</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研究对象</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4" name="文本框 3"/>
          <p:cNvSpPr txBox="1"/>
          <p:nvPr/>
        </p:nvSpPr>
        <p:spPr>
          <a:xfrm>
            <a:off x="415290" y="1906905"/>
            <a:ext cx="4513580" cy="4078605"/>
          </a:xfrm>
          <a:prstGeom prst="rect">
            <a:avLst/>
          </a:prstGeom>
          <a:noFill/>
        </p:spPr>
        <p:txBody>
          <a:bodyPr wrap="square" rtlCol="0">
            <a:spAutoFit/>
          </a:bodyPr>
          <a:p>
            <a:pPr>
              <a:lnSpc>
                <a:spcPct val="120000"/>
              </a:lnSpc>
            </a:pPr>
            <a:r>
              <a:rPr lang="en-US" altLang="zh-CN"/>
              <a:t>     </a:t>
            </a:r>
            <a:r>
              <a:rPr lang="en-US" altLang="zh-CN" sz="2400">
                <a:latin typeface="+mn-ea"/>
                <a:cs typeface="+mn-ea"/>
              </a:rPr>
              <a:t>   </a:t>
            </a:r>
            <a:r>
              <a:rPr lang="zh-CN" altLang="en-US" sz="2400">
                <a:latin typeface="+mn-ea"/>
                <a:cs typeface="+mn-ea"/>
              </a:rPr>
              <a:t>为了提升模型对数据样本的泛化性，本章节收集了来自中国、德国、美国地区的四个开源大型</a:t>
            </a:r>
            <a:r>
              <a:rPr lang="zh-CN" altLang="en-US" sz="2400">
                <a:latin typeface="+mn-ea"/>
                <a:cs typeface="+mn-ea"/>
                <a:sym typeface="+mn-ea"/>
              </a:rPr>
              <a:t>十二导联ECG</a:t>
            </a:r>
            <a:r>
              <a:rPr lang="zh-CN" altLang="en-US" sz="2400">
                <a:latin typeface="+mn-ea"/>
                <a:cs typeface="+mn-ea"/>
              </a:rPr>
              <a:t>数据库。</a:t>
            </a:r>
            <a:r>
              <a:rPr lang="en-US" altLang="zh-CN" sz="2400">
                <a:latin typeface="+mn-ea"/>
                <a:cs typeface="+mn-ea"/>
              </a:rPr>
              <a:t>   </a:t>
            </a:r>
            <a:endParaRPr lang="zh-CN" altLang="en-US" sz="2400">
              <a:latin typeface="+mn-ea"/>
              <a:cs typeface="+mn-ea"/>
            </a:endParaRPr>
          </a:p>
          <a:p>
            <a:pPr>
              <a:lnSpc>
                <a:spcPct val="120000"/>
              </a:lnSpc>
            </a:pPr>
            <a:endParaRPr lang="zh-CN" altLang="en-US" sz="2400">
              <a:latin typeface="+mn-ea"/>
              <a:cs typeface="+mn-ea"/>
            </a:endParaRPr>
          </a:p>
          <a:p>
            <a:pPr>
              <a:lnSpc>
                <a:spcPct val="120000"/>
              </a:lnSpc>
            </a:pPr>
            <a:r>
              <a:rPr lang="zh-CN" altLang="en-US" sz="2400">
                <a:latin typeface="+mn-ea"/>
                <a:cs typeface="+mn-ea"/>
              </a:rPr>
              <a:t>（</a:t>
            </a:r>
            <a:r>
              <a:rPr lang="en-US" altLang="zh-CN" sz="2400">
                <a:latin typeface="+mn-ea"/>
                <a:cs typeface="+mn-ea"/>
              </a:rPr>
              <a:t>1</a:t>
            </a:r>
            <a:r>
              <a:rPr lang="zh-CN" altLang="en-US" sz="2400">
                <a:latin typeface="+mn-ea"/>
                <a:cs typeface="+mn-ea"/>
              </a:rPr>
              <a:t>）</a:t>
            </a:r>
            <a:r>
              <a:rPr lang="en-US" altLang="zh-CN" sz="2400">
                <a:latin typeface="+mn-ea"/>
                <a:cs typeface="+mn-ea"/>
              </a:rPr>
              <a:t>CPSC2018</a:t>
            </a:r>
            <a:r>
              <a:rPr lang="zh-CN" altLang="en-US" sz="2400">
                <a:latin typeface="+mn-ea"/>
                <a:cs typeface="+mn-ea"/>
              </a:rPr>
              <a:t>数据库</a:t>
            </a:r>
            <a:endParaRPr lang="zh-CN" altLang="en-US" sz="2400">
              <a:latin typeface="+mn-ea"/>
              <a:cs typeface="+mn-ea"/>
            </a:endParaRPr>
          </a:p>
          <a:p>
            <a:pPr>
              <a:lnSpc>
                <a:spcPct val="120000"/>
              </a:lnSpc>
            </a:pPr>
            <a:r>
              <a:rPr lang="zh-CN" altLang="en-US" sz="2400">
                <a:latin typeface="+mn-ea"/>
                <a:cs typeface="+mn-ea"/>
              </a:rPr>
              <a:t>（</a:t>
            </a:r>
            <a:r>
              <a:rPr lang="en-US" altLang="zh-CN" sz="2400">
                <a:latin typeface="+mn-ea"/>
                <a:cs typeface="+mn-ea"/>
              </a:rPr>
              <a:t>2</a:t>
            </a:r>
            <a:r>
              <a:rPr lang="zh-CN" altLang="en-US" sz="2400">
                <a:latin typeface="+mn-ea"/>
                <a:cs typeface="+mn-ea"/>
              </a:rPr>
              <a:t>）</a:t>
            </a:r>
            <a:r>
              <a:rPr lang="en-US" altLang="zh-CN" sz="2400">
                <a:latin typeface="+mn-ea"/>
                <a:cs typeface="+mn-ea"/>
              </a:rPr>
              <a:t>CPSC-Extra</a:t>
            </a:r>
            <a:r>
              <a:rPr lang="zh-CN" altLang="en-US" sz="2400">
                <a:latin typeface="+mn-ea"/>
                <a:cs typeface="+mn-ea"/>
              </a:rPr>
              <a:t>数据库</a:t>
            </a:r>
            <a:endParaRPr lang="zh-CN" altLang="en-US" sz="2400">
              <a:latin typeface="+mn-ea"/>
              <a:cs typeface="+mn-ea"/>
            </a:endParaRPr>
          </a:p>
          <a:p>
            <a:pPr>
              <a:lnSpc>
                <a:spcPct val="120000"/>
              </a:lnSpc>
            </a:pPr>
            <a:r>
              <a:rPr lang="zh-CN" altLang="en-US" sz="2400">
                <a:latin typeface="+mn-ea"/>
                <a:cs typeface="+mn-ea"/>
              </a:rPr>
              <a:t>（</a:t>
            </a:r>
            <a:r>
              <a:rPr lang="en-US" altLang="zh-CN" sz="2400">
                <a:latin typeface="+mn-ea"/>
                <a:cs typeface="+mn-ea"/>
              </a:rPr>
              <a:t>3</a:t>
            </a:r>
            <a:r>
              <a:rPr lang="zh-CN" altLang="en-US" sz="2400">
                <a:latin typeface="+mn-ea"/>
                <a:cs typeface="+mn-ea"/>
              </a:rPr>
              <a:t>）</a:t>
            </a:r>
            <a:r>
              <a:rPr lang="en-US" altLang="zh-CN" sz="2400">
                <a:latin typeface="+mn-ea"/>
                <a:cs typeface="+mn-ea"/>
              </a:rPr>
              <a:t>PTB</a:t>
            </a:r>
            <a:r>
              <a:rPr lang="zh-CN" altLang="en-US" sz="2400">
                <a:latin typeface="+mn-ea"/>
                <a:cs typeface="+mn-ea"/>
              </a:rPr>
              <a:t>数据库</a:t>
            </a:r>
            <a:endParaRPr lang="zh-CN" altLang="en-US" sz="2400">
              <a:latin typeface="+mn-ea"/>
              <a:cs typeface="+mn-ea"/>
            </a:endParaRPr>
          </a:p>
          <a:p>
            <a:pPr>
              <a:lnSpc>
                <a:spcPct val="120000"/>
              </a:lnSpc>
            </a:pPr>
            <a:r>
              <a:rPr lang="zh-CN" altLang="en-US" sz="2400">
                <a:latin typeface="+mn-ea"/>
                <a:cs typeface="+mn-ea"/>
              </a:rPr>
              <a:t>（</a:t>
            </a:r>
            <a:r>
              <a:rPr lang="en-US" altLang="zh-CN" sz="2400">
                <a:latin typeface="+mn-ea"/>
                <a:cs typeface="+mn-ea"/>
              </a:rPr>
              <a:t>4</a:t>
            </a:r>
            <a:r>
              <a:rPr lang="zh-CN" altLang="en-US" sz="2400">
                <a:latin typeface="+mn-ea"/>
                <a:cs typeface="+mn-ea"/>
              </a:rPr>
              <a:t>）</a:t>
            </a:r>
            <a:r>
              <a:rPr lang="en-US" altLang="zh-CN" sz="2400">
                <a:latin typeface="+mn-ea"/>
                <a:cs typeface="+mn-ea"/>
              </a:rPr>
              <a:t>G12EC</a:t>
            </a:r>
            <a:r>
              <a:rPr lang="zh-CN" altLang="en-US" sz="2400">
                <a:latin typeface="+mn-ea"/>
                <a:cs typeface="+mn-ea"/>
              </a:rPr>
              <a:t>数据库</a:t>
            </a:r>
            <a:endParaRPr lang="zh-CN" altLang="en-US" sz="2400">
              <a:latin typeface="+mn-ea"/>
              <a:cs typeface="+mn-ea"/>
            </a:endParaRPr>
          </a:p>
        </p:txBody>
      </p:sp>
      <p:sp>
        <p:nvSpPr>
          <p:cNvPr id="106" name="文本框 105"/>
          <p:cNvSpPr txBox="1"/>
          <p:nvPr/>
        </p:nvSpPr>
        <p:spPr>
          <a:xfrm>
            <a:off x="5996305" y="1884680"/>
            <a:ext cx="5080000" cy="337185"/>
          </a:xfrm>
          <a:prstGeom prst="rect">
            <a:avLst/>
          </a:prstGeom>
          <a:noFill/>
          <a:ln w="9525">
            <a:noFill/>
          </a:ln>
        </p:spPr>
        <p:txBody>
          <a:bodyPr>
            <a:spAutoFit/>
          </a:bodyPr>
          <a:p>
            <a:pPr indent="0" algn="ctr"/>
            <a:r>
              <a:rPr lang="zh-CN" sz="1600" b="0">
                <a:latin typeface="+mn-ea"/>
              </a:rPr>
              <a:t>表</a:t>
            </a:r>
            <a:r>
              <a:rPr lang="en-US" altLang="zh-CN" sz="1600" b="0">
                <a:latin typeface="+mn-ea"/>
              </a:rPr>
              <a:t>4. </a:t>
            </a:r>
            <a:r>
              <a:rPr lang="zh-CN" sz="1600" b="0">
                <a:latin typeface="+mn-ea"/>
              </a:rPr>
              <a:t>融合数据库后不同心律失常类型数量</a:t>
            </a:r>
            <a:endParaRPr lang="zh-CN" altLang="en-US" sz="1600" b="0">
              <a:latin typeface="+mn-ea"/>
            </a:endParaRPr>
          </a:p>
        </p:txBody>
      </p:sp>
      <p:graphicFrame>
        <p:nvGraphicFramePr>
          <p:cNvPr id="5" name="表格 4"/>
          <p:cNvGraphicFramePr/>
          <p:nvPr>
            <p:custDataLst>
              <p:tags r:id="rId7"/>
            </p:custDataLst>
          </p:nvPr>
        </p:nvGraphicFramePr>
        <p:xfrm>
          <a:off x="5259705" y="2269490"/>
          <a:ext cx="6553200" cy="3729990"/>
        </p:xfrm>
        <a:graphic>
          <a:graphicData uri="http://schemas.openxmlformats.org/drawingml/2006/table">
            <a:tbl>
              <a:tblPr/>
              <a:tblGrid>
                <a:gridCol w="743585"/>
                <a:gridCol w="895985"/>
                <a:gridCol w="986790"/>
                <a:gridCol w="1084580"/>
                <a:gridCol w="1007110"/>
                <a:gridCol w="908050"/>
                <a:gridCol w="927100"/>
              </a:tblGrid>
              <a:tr h="339090">
                <a:tc>
                  <a:txBody>
                    <a:bodyPr/>
                    <a:p>
                      <a:pPr indent="0" algn="ctr">
                        <a:buNone/>
                      </a:pPr>
                      <a:r>
                        <a:rPr lang="en-US" sz="1200" b="0">
                          <a:latin typeface="+mn-ea"/>
                          <a:cs typeface="Times New Roman" panose="02020603050405020304" charset="0"/>
                        </a:rPr>
                        <a:t>标签</a:t>
                      </a:r>
                      <a:endParaRPr lang="en-US" altLang="en-US" sz="1200" b="0">
                        <a:latin typeface="+mn-ea"/>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类型</a:t>
                      </a:r>
                      <a:endParaRPr lang="en-US" altLang="en-US" sz="1200" b="0">
                        <a:latin typeface="+mn-ea"/>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CPSC2018</a:t>
                      </a:r>
                      <a:endParaRPr lang="en-US" altLang="en-US" sz="1200" b="0">
                        <a:latin typeface="+mn-ea"/>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CPSC-Extra</a:t>
                      </a:r>
                      <a:endParaRPr lang="en-US" altLang="en-US" sz="1200" b="0">
                        <a:latin typeface="+mn-ea"/>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PTB</a:t>
                      </a:r>
                      <a:endParaRPr lang="en-US" altLang="en-US" sz="1200" b="0">
                        <a:latin typeface="+mn-ea"/>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G12EC</a:t>
                      </a:r>
                      <a:endParaRPr lang="en-US" altLang="en-US" sz="1200" b="0">
                        <a:latin typeface="+mn-ea"/>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总计</a:t>
                      </a:r>
                      <a:endParaRPr lang="en-US" altLang="en-US" sz="1200" b="0">
                        <a:latin typeface="+mn-ea"/>
                        <a:cs typeface="Times New Roman" panose="02020603050405020304"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39090">
                <a:tc>
                  <a:txBody>
                    <a:bodyPr/>
                    <a:p>
                      <a:pPr indent="0" algn="ctr">
                        <a:buNone/>
                      </a:pPr>
                      <a:r>
                        <a:rPr lang="en-US" sz="1200" b="0">
                          <a:latin typeface="+mn-ea"/>
                          <a:cs typeface="Times New Roman" panose="02020603050405020304" charset="0"/>
                        </a:rPr>
                        <a:t>1</a:t>
                      </a:r>
                      <a:endParaRPr lang="en-US" altLang="en-US" sz="12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正常</a:t>
                      </a:r>
                      <a:endParaRPr lang="en-US" altLang="en-US" sz="12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898</a:t>
                      </a:r>
                      <a:endParaRPr lang="en-US" altLang="en-US" sz="12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333333"/>
                          </a:solidFill>
                          <a:latin typeface="+mn-ea"/>
                          <a:cs typeface="Times New Roman" panose="02020603050405020304" charset="0"/>
                        </a:rPr>
                        <a:t>—</a:t>
                      </a:r>
                      <a:endParaRPr lang="en-US" altLang="en-US" sz="1000" b="0">
                        <a:solidFill>
                          <a:srgbClr val="333333"/>
                        </a:solidFill>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1732</a:t>
                      </a:r>
                      <a:endParaRPr lang="en-US" altLang="en-US" sz="12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7871</a:t>
                      </a:r>
                      <a:endParaRPr lang="en-US" altLang="en-US" sz="1200" b="0">
                        <a:latin typeface="+mn-ea"/>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10501</a:t>
                      </a:r>
                      <a:endParaRPr lang="en-US" altLang="en-US" sz="1200" b="0">
                        <a:latin typeface="+mn-ea"/>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339090">
                <a:tc>
                  <a:txBody>
                    <a:bodyPr/>
                    <a:p>
                      <a:pPr indent="0" algn="ctr">
                        <a:buNone/>
                      </a:pPr>
                      <a:r>
                        <a:rPr lang="en-US" sz="1200" b="0">
                          <a:latin typeface="+mn-ea"/>
                          <a:cs typeface="Times New Roman" panose="02020603050405020304" charset="0"/>
                        </a:rPr>
                        <a:t>2</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AF</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1219</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40</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234</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525</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2018</a:t>
                      </a:r>
                      <a:endParaRPr lang="en-US" altLang="en-US" sz="12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200" b="0">
                          <a:latin typeface="+mn-ea"/>
                          <a:cs typeface="Times New Roman" panose="02020603050405020304" charset="0"/>
                        </a:rPr>
                        <a:t>3</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IAVB</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721</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96</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338</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148</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1303</a:t>
                      </a:r>
                      <a:endParaRPr lang="en-US" altLang="en-US" sz="12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200" b="0">
                          <a:latin typeface="+mn-ea"/>
                          <a:cs typeface="Times New Roman" panose="02020603050405020304" charset="0"/>
                        </a:rPr>
                        <a:t>4</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LBBB</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199</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9</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199</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365</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772</a:t>
                      </a:r>
                      <a:endParaRPr lang="en-US" altLang="en-US" sz="12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200" b="0">
                          <a:latin typeface="+mn-ea"/>
                          <a:cs typeface="Times New Roman" panose="02020603050405020304" charset="0"/>
                        </a:rPr>
                        <a:t>5</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RBBB</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1671</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333333"/>
                          </a:solidFill>
                          <a:latin typeface="+mn-ea"/>
                          <a:cs typeface="Times New Roman" panose="02020603050405020304" charset="0"/>
                        </a:rPr>
                        <a:t>—</a:t>
                      </a:r>
                      <a:endParaRPr lang="en-US" altLang="en-US" sz="1000" b="0">
                        <a:solidFill>
                          <a:srgbClr val="333333"/>
                        </a:solidFill>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388</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333333"/>
                          </a:solidFill>
                          <a:latin typeface="+mn-ea"/>
                          <a:cs typeface="Times New Roman" panose="02020603050405020304" charset="0"/>
                        </a:rPr>
                        <a:t>—</a:t>
                      </a:r>
                      <a:endParaRPr lang="en-US" altLang="en-US" sz="1000" b="0">
                        <a:solidFill>
                          <a:srgbClr val="333333"/>
                        </a:solidFill>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2059</a:t>
                      </a:r>
                      <a:endParaRPr lang="en-US" altLang="en-US" sz="12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200" b="0">
                          <a:latin typeface="+mn-ea"/>
                          <a:cs typeface="Times New Roman" panose="02020603050405020304" charset="0"/>
                        </a:rPr>
                        <a:t>6</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PAC</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542</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102</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265</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132</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1041</a:t>
                      </a:r>
                      <a:endParaRPr lang="en-US" altLang="en-US" sz="12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200" b="0">
                          <a:latin typeface="+mn-ea"/>
                          <a:cs typeface="Times New Roman" panose="02020603050405020304" charset="0"/>
                        </a:rPr>
                        <a:t>7</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PVC</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626</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333333"/>
                          </a:solidFill>
                          <a:latin typeface="+mn-ea"/>
                          <a:cs typeface="Times New Roman" panose="02020603050405020304" charset="0"/>
                        </a:rPr>
                        <a:t>—</a:t>
                      </a:r>
                      <a:endParaRPr lang="en-US" altLang="en-US" sz="1000" b="0">
                        <a:solidFill>
                          <a:srgbClr val="333333"/>
                        </a:solidFill>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27</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469</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1122</a:t>
                      </a:r>
                      <a:endParaRPr lang="en-US" altLang="en-US" sz="12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200" b="0">
                          <a:latin typeface="+mn-ea"/>
                          <a:cs typeface="Times New Roman" panose="02020603050405020304" charset="0"/>
                        </a:rPr>
                        <a:t>8</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STD</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784</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29</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3</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333333"/>
                          </a:solidFill>
                          <a:latin typeface="+mn-ea"/>
                          <a:cs typeface="Times New Roman" panose="02020603050405020304" charset="0"/>
                        </a:rPr>
                        <a:t>—</a:t>
                      </a:r>
                      <a:endParaRPr lang="en-US" altLang="en-US" sz="1000" b="0">
                        <a:solidFill>
                          <a:srgbClr val="333333"/>
                        </a:solidFill>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816</a:t>
                      </a:r>
                      <a:endParaRPr lang="en-US" altLang="en-US" sz="12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200" b="0">
                          <a:latin typeface="+mn-ea"/>
                          <a:cs typeface="Times New Roman" panose="02020603050405020304" charset="0"/>
                        </a:rPr>
                        <a:t>9</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STE</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185</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35</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10</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21</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200" b="0">
                          <a:latin typeface="+mn-ea"/>
                          <a:cs typeface="Times New Roman" panose="02020603050405020304" charset="0"/>
                        </a:rPr>
                        <a:t>251</a:t>
                      </a:r>
                      <a:endParaRPr lang="en-US" altLang="en-US" sz="1200" b="0">
                        <a:latin typeface="+mn-ea"/>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339090">
                <a:tc>
                  <a:txBody>
                    <a:bodyPr/>
                    <a:p>
                      <a:pPr indent="0" algn="ctr">
                        <a:buNone/>
                      </a:pPr>
                      <a:r>
                        <a:rPr lang="en-US" sz="1200" b="0">
                          <a:latin typeface="+mn-ea"/>
                          <a:cs typeface="Times New Roman" panose="02020603050405020304" charset="0"/>
                        </a:rPr>
                        <a:t> </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总计</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6845</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311</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3196</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9531</a:t>
                      </a:r>
                      <a:endParaRPr lang="en-US" altLang="en-US" sz="1200" b="0">
                        <a:latin typeface="+mn-ea"/>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200" b="0">
                          <a:latin typeface="+mn-ea"/>
                          <a:cs typeface="Times New Roman" panose="02020603050405020304" charset="0"/>
                        </a:rPr>
                        <a:t>19883</a:t>
                      </a:r>
                      <a:endParaRPr lang="en-US" altLang="en-US" sz="1200" b="0">
                        <a:latin typeface="+mn-ea"/>
                        <a:cs typeface="Times New Roman" panose="02020603050405020304"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213360" y="833755"/>
            <a:ext cx="43878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4.3</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改进二维化</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31" name="图片 31" descr="split_stack"/>
          <p:cNvPicPr>
            <a:picLocks noChangeAspect="1"/>
          </p:cNvPicPr>
          <p:nvPr>
            <p:custDataLst>
              <p:tags r:id="rId7"/>
            </p:custDataLst>
          </p:nvPr>
        </p:nvPicPr>
        <p:blipFill>
          <a:blip r:embed="rId8"/>
          <a:stretch>
            <a:fillRect/>
          </a:stretch>
        </p:blipFill>
        <p:spPr>
          <a:xfrm>
            <a:off x="6096000" y="2753995"/>
            <a:ext cx="5712460" cy="3816350"/>
          </a:xfrm>
          <a:prstGeom prst="rect">
            <a:avLst/>
          </a:prstGeom>
        </p:spPr>
      </p:pic>
      <p:pic>
        <p:nvPicPr>
          <p:cNvPr id="28" name="图片 28" descr="二维化1"/>
          <p:cNvPicPr>
            <a:picLocks noChangeAspect="1"/>
          </p:cNvPicPr>
          <p:nvPr>
            <p:custDataLst>
              <p:tags r:id="rId9"/>
            </p:custDataLst>
          </p:nvPr>
        </p:nvPicPr>
        <p:blipFill>
          <a:blip r:embed="rId10"/>
          <a:stretch>
            <a:fillRect/>
          </a:stretch>
        </p:blipFill>
        <p:spPr>
          <a:xfrm>
            <a:off x="0" y="1687195"/>
            <a:ext cx="6031230" cy="3058795"/>
          </a:xfrm>
          <a:prstGeom prst="rect">
            <a:avLst/>
          </a:prstGeom>
        </p:spPr>
      </p:pic>
      <p:pic>
        <p:nvPicPr>
          <p:cNvPr id="106" name="图片 105"/>
          <p:cNvPicPr/>
          <p:nvPr>
            <p:custDataLst>
              <p:tags r:id="rId11"/>
            </p:custDataLst>
          </p:nvPr>
        </p:nvPicPr>
        <p:blipFill>
          <a:blip r:embed="rId12"/>
          <a:stretch>
            <a:fillRect/>
          </a:stretch>
        </p:blipFill>
        <p:spPr>
          <a:xfrm>
            <a:off x="7882890" y="1618615"/>
            <a:ext cx="2411095" cy="307975"/>
          </a:xfrm>
          <a:prstGeom prst="rect">
            <a:avLst/>
          </a:prstGeom>
          <a:noFill/>
          <a:ln w="9525">
            <a:noFill/>
          </a:ln>
        </p:spPr>
      </p:pic>
      <p:sp>
        <p:nvSpPr>
          <p:cNvPr id="2" name="文本框 1"/>
          <p:cNvSpPr txBox="1"/>
          <p:nvPr/>
        </p:nvSpPr>
        <p:spPr>
          <a:xfrm>
            <a:off x="6234430" y="1580515"/>
            <a:ext cx="1703705" cy="368300"/>
          </a:xfrm>
          <a:prstGeom prst="rect">
            <a:avLst/>
          </a:prstGeom>
          <a:noFill/>
        </p:spPr>
        <p:txBody>
          <a:bodyPr wrap="square" rtlCol="0">
            <a:spAutoFit/>
          </a:bodyPr>
          <a:p>
            <a:r>
              <a:rPr lang="zh-CN" altLang="en-US"/>
              <a:t>重叠部分长度：</a:t>
            </a:r>
            <a:endParaRPr lang="zh-CN" altLang="en-US"/>
          </a:p>
        </p:txBody>
      </p:sp>
      <p:pic>
        <p:nvPicPr>
          <p:cNvPr id="107" name="图片 106"/>
          <p:cNvPicPr/>
          <p:nvPr>
            <p:custDataLst>
              <p:tags r:id="rId13"/>
            </p:custDataLst>
          </p:nvPr>
        </p:nvPicPr>
        <p:blipFill>
          <a:blip r:embed="rId14"/>
          <a:stretch>
            <a:fillRect/>
          </a:stretch>
        </p:blipFill>
        <p:spPr>
          <a:xfrm>
            <a:off x="2109470" y="5273675"/>
            <a:ext cx="1558290" cy="283845"/>
          </a:xfrm>
          <a:prstGeom prst="rect">
            <a:avLst/>
          </a:prstGeom>
          <a:noFill/>
          <a:ln w="9525">
            <a:noFill/>
          </a:ln>
        </p:spPr>
      </p:pic>
      <p:sp>
        <p:nvSpPr>
          <p:cNvPr id="4" name="文本框 3"/>
          <p:cNvSpPr txBox="1"/>
          <p:nvPr/>
        </p:nvSpPr>
        <p:spPr>
          <a:xfrm>
            <a:off x="675640" y="5234940"/>
            <a:ext cx="1450340" cy="368300"/>
          </a:xfrm>
          <a:prstGeom prst="rect">
            <a:avLst/>
          </a:prstGeom>
          <a:noFill/>
        </p:spPr>
        <p:txBody>
          <a:bodyPr wrap="square" rtlCol="0">
            <a:spAutoFit/>
          </a:bodyPr>
          <a:p>
            <a:r>
              <a:rPr lang="zh-CN" altLang="en-US"/>
              <a:t>切片的个数：</a:t>
            </a:r>
            <a:endParaRPr lang="zh-CN" altLang="en-US"/>
          </a:p>
        </p:txBody>
      </p:sp>
      <p:sp>
        <p:nvSpPr>
          <p:cNvPr id="5" name="文本框 4"/>
          <p:cNvSpPr txBox="1"/>
          <p:nvPr/>
        </p:nvSpPr>
        <p:spPr>
          <a:xfrm>
            <a:off x="673100" y="5968365"/>
            <a:ext cx="3061970" cy="368300"/>
          </a:xfrm>
          <a:prstGeom prst="rect">
            <a:avLst/>
          </a:prstGeom>
          <a:noFill/>
        </p:spPr>
        <p:txBody>
          <a:bodyPr wrap="square" rtlCol="0">
            <a:spAutoFit/>
          </a:bodyPr>
          <a:p>
            <a:r>
              <a:rPr lang="zh-CN" altLang="en-US"/>
              <a:t>一个样本分后变成</a:t>
            </a:r>
            <a:r>
              <a:rPr lang="en-US" altLang="zh-CN" i="1"/>
              <a:t>n</a:t>
            </a:r>
            <a:r>
              <a:rPr lang="zh-CN" altLang="en-US"/>
              <a:t>个样本</a:t>
            </a:r>
            <a:endParaRPr lang="zh-CN" altLang="en-US"/>
          </a:p>
        </p:txBody>
      </p:sp>
      <p:sp>
        <p:nvSpPr>
          <p:cNvPr id="8" name="文本框 7"/>
          <p:cNvSpPr txBox="1"/>
          <p:nvPr/>
        </p:nvSpPr>
        <p:spPr>
          <a:xfrm>
            <a:off x="6283960" y="2249805"/>
            <a:ext cx="4067175" cy="368300"/>
          </a:xfrm>
          <a:prstGeom prst="rect">
            <a:avLst/>
          </a:prstGeom>
          <a:noFill/>
        </p:spPr>
        <p:txBody>
          <a:bodyPr wrap="square" rtlCol="0">
            <a:spAutoFit/>
          </a:bodyPr>
          <a:p>
            <a:r>
              <a:rPr lang="zh-CN" altLang="en-US"/>
              <a:t>一个样本切分后还是</a:t>
            </a:r>
            <a:r>
              <a:rPr lang="zh-CN" altLang="en-US"/>
              <a:t>一个样本</a:t>
            </a:r>
            <a:endParaRPr lang="zh-CN" altLang="en-US"/>
          </a:p>
        </p:txBody>
      </p:sp>
      <p:sp>
        <p:nvSpPr>
          <p:cNvPr id="9" name="文本框 8"/>
          <p:cNvSpPr txBox="1"/>
          <p:nvPr/>
        </p:nvSpPr>
        <p:spPr>
          <a:xfrm>
            <a:off x="694690" y="5601335"/>
            <a:ext cx="2809240" cy="368300"/>
          </a:xfrm>
          <a:prstGeom prst="rect">
            <a:avLst/>
          </a:prstGeom>
          <a:noFill/>
        </p:spPr>
        <p:txBody>
          <a:bodyPr wrap="square" rtlCol="0">
            <a:spAutoFit/>
          </a:bodyPr>
          <a:p>
            <a:r>
              <a:rPr lang="zh-CN" altLang="en-US"/>
              <a:t>重叠长度固定</a:t>
            </a:r>
            <a:endParaRPr lang="zh-CN" altLang="en-US"/>
          </a:p>
        </p:txBody>
      </p:sp>
      <p:sp>
        <p:nvSpPr>
          <p:cNvPr id="11" name="文本框 10"/>
          <p:cNvSpPr txBox="1"/>
          <p:nvPr/>
        </p:nvSpPr>
        <p:spPr>
          <a:xfrm>
            <a:off x="6248400" y="1921510"/>
            <a:ext cx="2647315" cy="368300"/>
          </a:xfrm>
          <a:prstGeom prst="rect">
            <a:avLst/>
          </a:prstGeom>
          <a:noFill/>
        </p:spPr>
        <p:txBody>
          <a:bodyPr wrap="square" rtlCol="0">
            <a:spAutoFit/>
          </a:bodyPr>
          <a:p>
            <a:r>
              <a:rPr lang="zh-CN" altLang="en-US"/>
              <a:t>切片个数固定</a:t>
            </a:r>
            <a:endParaRPr lang="zh-CN" altLang="en-US"/>
          </a:p>
        </p:txBody>
      </p:sp>
      <p:sp>
        <p:nvSpPr>
          <p:cNvPr id="10" name="文本框 9"/>
          <p:cNvSpPr txBox="1"/>
          <p:nvPr/>
        </p:nvSpPr>
        <p:spPr>
          <a:xfrm>
            <a:off x="2338070" y="4836795"/>
            <a:ext cx="1724660"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13. </a:t>
            </a:r>
            <a:r>
              <a:rPr lang="zh-CN" altLang="en-US" sz="1400" dirty="0">
                <a:latin typeface="+mn-ea"/>
                <a:cs typeface="+mn-ea"/>
                <a:sym typeface="+mn-ea"/>
              </a:rPr>
              <a:t>二维化方式</a:t>
            </a:r>
            <a:r>
              <a:rPr lang="en-US" altLang="zh-CN" sz="1400" dirty="0">
                <a:latin typeface="+mn-ea"/>
                <a:cs typeface="+mn-ea"/>
                <a:sym typeface="+mn-ea"/>
              </a:rPr>
              <a:t>1</a:t>
            </a:r>
            <a:endParaRPr lang="en-US" altLang="zh-CN" sz="1400" dirty="0">
              <a:latin typeface="+mn-ea"/>
              <a:cs typeface="+mn-ea"/>
              <a:sym typeface="+mn-ea"/>
            </a:endParaRPr>
          </a:p>
        </p:txBody>
      </p:sp>
      <p:sp>
        <p:nvSpPr>
          <p:cNvPr id="12" name="文本框 11"/>
          <p:cNvSpPr txBox="1"/>
          <p:nvPr/>
        </p:nvSpPr>
        <p:spPr>
          <a:xfrm>
            <a:off x="7714615" y="6478905"/>
            <a:ext cx="2476500"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14. </a:t>
            </a:r>
            <a:r>
              <a:rPr lang="zh-CN" altLang="en-US" sz="1400" dirty="0">
                <a:latin typeface="+mn-ea"/>
                <a:cs typeface="+mn-ea"/>
                <a:sym typeface="+mn-ea"/>
              </a:rPr>
              <a:t>改进后的</a:t>
            </a:r>
            <a:r>
              <a:rPr lang="zh-CN" altLang="en-US" sz="1400" dirty="0">
                <a:latin typeface="+mn-ea"/>
                <a:cs typeface="+mn-ea"/>
                <a:sym typeface="+mn-ea"/>
              </a:rPr>
              <a:t>二维化方式</a:t>
            </a:r>
            <a:endParaRPr lang="zh-CN" altLang="en-US" sz="1400" dirty="0">
              <a:latin typeface="+mn-ea"/>
              <a:cs typeface="+mn-ea"/>
              <a:sym typeface="+mn-ea"/>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8255" y="833755"/>
            <a:ext cx="344995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4.4</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导联组合</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43" name="图片 43" descr="擦除方式使用图"/>
          <p:cNvPicPr>
            <a:picLocks noChangeAspect="1"/>
          </p:cNvPicPr>
          <p:nvPr>
            <p:custDataLst>
              <p:tags r:id="rId7"/>
            </p:custDataLst>
          </p:nvPr>
        </p:nvPicPr>
        <p:blipFill>
          <a:blip r:embed="rId8"/>
          <a:stretch>
            <a:fillRect/>
          </a:stretch>
        </p:blipFill>
        <p:spPr>
          <a:xfrm>
            <a:off x="670560" y="3067685"/>
            <a:ext cx="4441190" cy="3439160"/>
          </a:xfrm>
          <a:prstGeom prst="rect">
            <a:avLst/>
          </a:prstGeom>
        </p:spPr>
      </p:pic>
      <p:pic>
        <p:nvPicPr>
          <p:cNvPr id="17" name="图片 17" descr="擦除方式"/>
          <p:cNvPicPr>
            <a:picLocks noChangeAspect="1"/>
          </p:cNvPicPr>
          <p:nvPr>
            <p:custDataLst>
              <p:tags r:id="rId9"/>
            </p:custDataLst>
          </p:nvPr>
        </p:nvPicPr>
        <p:blipFill>
          <a:blip r:embed="rId10"/>
          <a:stretch>
            <a:fillRect/>
          </a:stretch>
        </p:blipFill>
        <p:spPr>
          <a:xfrm>
            <a:off x="5911850" y="3014980"/>
            <a:ext cx="5278120" cy="3443605"/>
          </a:xfrm>
          <a:prstGeom prst="rect">
            <a:avLst/>
          </a:prstGeom>
        </p:spPr>
      </p:pic>
      <p:sp>
        <p:nvSpPr>
          <p:cNvPr id="2" name="文本框 1"/>
          <p:cNvSpPr txBox="1"/>
          <p:nvPr/>
        </p:nvSpPr>
        <p:spPr>
          <a:xfrm>
            <a:off x="5080" y="1592580"/>
            <a:ext cx="5740400" cy="1506855"/>
          </a:xfrm>
          <a:prstGeom prst="rect">
            <a:avLst/>
          </a:prstGeom>
          <a:noFill/>
        </p:spPr>
        <p:txBody>
          <a:bodyPr wrap="square" rtlCol="0">
            <a:spAutoFit/>
          </a:bodyPr>
          <a:p>
            <a:pPr>
              <a:lnSpc>
                <a:spcPct val="120000"/>
              </a:lnSpc>
            </a:pPr>
            <a:r>
              <a:rPr lang="zh-CN" altLang="en-US" sz="2000">
                <a:latin typeface="+mn-ea"/>
                <a:cs typeface="+mn-ea"/>
              </a:rPr>
              <a:t>（1）case-1：完整十二导联ECG信号</a:t>
            </a:r>
            <a:endParaRPr lang="zh-CN" altLang="en-US" sz="2000">
              <a:latin typeface="+mn-ea"/>
              <a:cs typeface="+mn-ea"/>
            </a:endParaRPr>
          </a:p>
          <a:p>
            <a:pPr>
              <a:lnSpc>
                <a:spcPct val="120000"/>
              </a:lnSpc>
            </a:pPr>
            <a:r>
              <a:rPr lang="zh-CN" altLang="en-US" sz="2000">
                <a:latin typeface="+mn-ea"/>
                <a:cs typeface="+mn-ea"/>
              </a:rPr>
              <a:t>（2）case-2：导联aVL的信号值</a:t>
            </a:r>
            <a:r>
              <a:rPr lang="zh-CN" altLang="en-US" sz="2000">
                <a:latin typeface="+mn-ea"/>
                <a:cs typeface="+mn-ea"/>
              </a:rPr>
              <a:t>去除</a:t>
            </a:r>
            <a:endParaRPr lang="zh-CN" altLang="en-US" sz="2000">
              <a:latin typeface="+mn-ea"/>
              <a:cs typeface="+mn-ea"/>
            </a:endParaRPr>
          </a:p>
          <a:p>
            <a:pPr>
              <a:lnSpc>
                <a:spcPct val="120000"/>
              </a:lnSpc>
            </a:pPr>
            <a:r>
              <a:rPr lang="zh-CN" altLang="en-US" sz="2000">
                <a:latin typeface="+mn-ea"/>
                <a:cs typeface="+mn-ea"/>
              </a:rPr>
              <a:t>（3）case-3：导联Ⅰ、Ⅱ、Ⅲ的信号值</a:t>
            </a:r>
            <a:r>
              <a:rPr lang="zh-CN" altLang="en-US" sz="2000">
                <a:latin typeface="+mn-ea"/>
                <a:cs typeface="+mn-ea"/>
              </a:rPr>
              <a:t>去除</a:t>
            </a:r>
            <a:endParaRPr lang="zh-CN" altLang="en-US" sz="2000">
              <a:latin typeface="+mn-ea"/>
              <a:cs typeface="+mn-ea"/>
            </a:endParaRPr>
          </a:p>
          <a:p>
            <a:endParaRPr lang="zh-CN" altLang="en-US" sz="2000">
              <a:latin typeface="+mn-ea"/>
              <a:cs typeface="+mn-ea"/>
            </a:endParaRPr>
          </a:p>
        </p:txBody>
      </p:sp>
      <p:sp>
        <p:nvSpPr>
          <p:cNvPr id="4" name="文本框 3"/>
          <p:cNvSpPr txBox="1"/>
          <p:nvPr/>
        </p:nvSpPr>
        <p:spPr>
          <a:xfrm>
            <a:off x="4431665" y="6577330"/>
            <a:ext cx="2448560"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15. </a:t>
            </a:r>
            <a:r>
              <a:rPr lang="zh-CN" altLang="en-US" sz="1400" dirty="0">
                <a:latin typeface="+mn-ea"/>
                <a:cs typeface="+mn-ea"/>
                <a:sym typeface="+mn-ea"/>
              </a:rPr>
              <a:t>导联组合设计</a:t>
            </a:r>
            <a:r>
              <a:rPr lang="zh-CN" altLang="en-US" sz="1400" dirty="0">
                <a:latin typeface="+mn-ea"/>
                <a:cs typeface="+mn-ea"/>
                <a:sym typeface="+mn-ea"/>
              </a:rPr>
              <a:t>示意图</a:t>
            </a:r>
            <a:endParaRPr lang="zh-CN" altLang="en-US" sz="1400" dirty="0">
              <a:latin typeface="+mn-ea"/>
              <a:cs typeface="+mn-ea"/>
              <a:sym typeface="+mn-ea"/>
            </a:endParaRPr>
          </a:p>
        </p:txBody>
      </p:sp>
      <p:sp>
        <p:nvSpPr>
          <p:cNvPr id="5" name="文本框 4"/>
          <p:cNvSpPr txBox="1"/>
          <p:nvPr/>
        </p:nvSpPr>
        <p:spPr>
          <a:xfrm>
            <a:off x="5279390" y="1617980"/>
            <a:ext cx="7202170" cy="1506855"/>
          </a:xfrm>
          <a:prstGeom prst="rect">
            <a:avLst/>
          </a:prstGeom>
          <a:noFill/>
        </p:spPr>
        <p:txBody>
          <a:bodyPr wrap="square" rtlCol="0">
            <a:spAutoFit/>
          </a:bodyPr>
          <a:p>
            <a:pPr>
              <a:lnSpc>
                <a:spcPct val="120000"/>
              </a:lnSpc>
            </a:pPr>
            <a:r>
              <a:rPr lang="zh-CN" altLang="en-US" sz="2000">
                <a:latin typeface="+mn-ea"/>
                <a:cs typeface="+mn-ea"/>
                <a:sym typeface="+mn-ea"/>
              </a:rPr>
              <a:t>（4）case-4：导联aVR、aVL和aVF的信号值</a:t>
            </a:r>
            <a:r>
              <a:rPr lang="zh-CN" altLang="en-US" sz="2000">
                <a:latin typeface="+mn-ea"/>
                <a:cs typeface="+mn-ea"/>
                <a:sym typeface="+mn-ea"/>
              </a:rPr>
              <a:t>去除</a:t>
            </a:r>
            <a:endParaRPr lang="zh-CN" altLang="en-US" sz="2000">
              <a:latin typeface="+mn-ea"/>
              <a:cs typeface="+mn-ea"/>
            </a:endParaRPr>
          </a:p>
          <a:p>
            <a:pPr>
              <a:lnSpc>
                <a:spcPct val="120000"/>
              </a:lnSpc>
            </a:pPr>
            <a:r>
              <a:rPr lang="zh-CN" altLang="en-US" sz="2000">
                <a:latin typeface="+mn-ea"/>
                <a:cs typeface="+mn-ea"/>
                <a:sym typeface="+mn-ea"/>
              </a:rPr>
              <a:t>（5）case-5：导联Ⅱ、aVR、aVL和aVF的信号值去除</a:t>
            </a:r>
            <a:endParaRPr lang="zh-CN" altLang="en-US" sz="2000">
              <a:latin typeface="+mn-ea"/>
              <a:cs typeface="+mn-ea"/>
            </a:endParaRPr>
          </a:p>
          <a:p>
            <a:pPr>
              <a:lnSpc>
                <a:spcPct val="120000"/>
              </a:lnSpc>
            </a:pPr>
            <a:r>
              <a:rPr lang="zh-CN" altLang="en-US" sz="2000">
                <a:latin typeface="+mn-ea"/>
                <a:cs typeface="+mn-ea"/>
                <a:sym typeface="+mn-ea"/>
              </a:rPr>
              <a:t>（6）case-6：导联V1、V2、V3、V4、V5、V6的信号值去除</a:t>
            </a:r>
            <a:endParaRPr lang="zh-CN" altLang="en-US" sz="2000">
              <a:latin typeface="+mn-ea"/>
              <a:cs typeface="+mn-ea"/>
            </a:endParaRPr>
          </a:p>
          <a:p>
            <a:endParaRPr lang="zh-CN" altLang="en-US" sz="2000">
              <a:latin typeface="+mn-ea"/>
              <a:cs typeface="+mn-ea"/>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32385" y="833755"/>
            <a:ext cx="444373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4.5</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模型结构设计</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pic>
        <p:nvPicPr>
          <p:cNvPr id="2" name="图片 1" descr="model_structure"/>
          <p:cNvPicPr>
            <a:picLocks noChangeAspect="1"/>
          </p:cNvPicPr>
          <p:nvPr>
            <p:custDataLst>
              <p:tags r:id="rId7"/>
            </p:custDataLst>
          </p:nvPr>
        </p:nvPicPr>
        <p:blipFill>
          <a:blip r:embed="rId8"/>
          <a:stretch>
            <a:fillRect/>
          </a:stretch>
        </p:blipFill>
        <p:spPr>
          <a:xfrm>
            <a:off x="5026025" y="999490"/>
            <a:ext cx="6938645" cy="5474335"/>
          </a:xfrm>
          <a:prstGeom prst="rect">
            <a:avLst/>
          </a:prstGeom>
        </p:spPr>
      </p:pic>
      <p:sp>
        <p:nvSpPr>
          <p:cNvPr id="4" name="文本框 3"/>
          <p:cNvSpPr txBox="1"/>
          <p:nvPr/>
        </p:nvSpPr>
        <p:spPr>
          <a:xfrm>
            <a:off x="287020" y="1556385"/>
            <a:ext cx="4554220" cy="4153535"/>
          </a:xfrm>
          <a:prstGeom prst="rect">
            <a:avLst/>
          </a:prstGeom>
          <a:noFill/>
        </p:spPr>
        <p:txBody>
          <a:bodyPr wrap="square" rtlCol="0">
            <a:spAutoFit/>
          </a:bodyPr>
          <a:p>
            <a:pPr>
              <a:lnSpc>
                <a:spcPct val="220000"/>
              </a:lnSpc>
            </a:pPr>
            <a:r>
              <a:rPr lang="zh-CN" altLang="en-US" sz="2400">
                <a:latin typeface="+mn-ea"/>
                <a:cs typeface="+mn-ea"/>
              </a:rPr>
              <a:t>（1）model-1：DSE-ResNet</a:t>
            </a:r>
            <a:endParaRPr lang="zh-CN" altLang="en-US" sz="2400">
              <a:latin typeface="+mn-ea"/>
              <a:cs typeface="+mn-ea"/>
            </a:endParaRPr>
          </a:p>
          <a:p>
            <a:pPr>
              <a:lnSpc>
                <a:spcPct val="220000"/>
              </a:lnSpc>
            </a:pPr>
            <a:r>
              <a:rPr lang="zh-CN" altLang="en-US" sz="2400">
                <a:latin typeface="+mn-ea"/>
                <a:cs typeface="+mn-ea"/>
              </a:rPr>
              <a:t>（2）model-2：ResNet</a:t>
            </a:r>
            <a:endParaRPr lang="zh-CN" altLang="en-US" sz="2400">
              <a:latin typeface="+mn-ea"/>
              <a:cs typeface="+mn-ea"/>
            </a:endParaRPr>
          </a:p>
          <a:p>
            <a:pPr>
              <a:lnSpc>
                <a:spcPct val="220000"/>
              </a:lnSpc>
            </a:pPr>
            <a:r>
              <a:rPr lang="zh-CN" altLang="en-US" sz="2400">
                <a:latin typeface="+mn-ea"/>
                <a:cs typeface="+mn-ea"/>
              </a:rPr>
              <a:t>（3）model-3：</a:t>
            </a:r>
            <a:r>
              <a:rPr lang="en-US" altLang="zh-CN" sz="2400">
                <a:latin typeface="+mn-ea"/>
                <a:cs typeface="+mn-ea"/>
              </a:rPr>
              <a:t>ResNet+LSTM</a:t>
            </a:r>
            <a:endParaRPr lang="zh-CN" altLang="en-US" sz="2400">
              <a:latin typeface="+mn-ea"/>
              <a:cs typeface="+mn-ea"/>
            </a:endParaRPr>
          </a:p>
          <a:p>
            <a:pPr>
              <a:lnSpc>
                <a:spcPct val="220000"/>
              </a:lnSpc>
            </a:pPr>
            <a:r>
              <a:rPr lang="zh-CN" altLang="en-US" sz="2400">
                <a:latin typeface="+mn-ea"/>
                <a:cs typeface="+mn-ea"/>
              </a:rPr>
              <a:t>（4）model-4：ResNet</a:t>
            </a:r>
            <a:r>
              <a:rPr lang="en-US" altLang="zh-CN" sz="2400">
                <a:latin typeface="+mn-ea"/>
                <a:cs typeface="+mn-ea"/>
              </a:rPr>
              <a:t>+</a:t>
            </a:r>
            <a:r>
              <a:rPr lang="zh-CN" altLang="en-US" sz="2400">
                <a:latin typeface="+mn-ea"/>
                <a:cs typeface="+mn-ea"/>
              </a:rPr>
              <a:t>BiLSTM</a:t>
            </a:r>
            <a:endParaRPr lang="zh-CN" altLang="en-US" sz="2400">
              <a:latin typeface="+mn-ea"/>
              <a:cs typeface="+mn-ea"/>
            </a:endParaRPr>
          </a:p>
          <a:p>
            <a:pPr>
              <a:lnSpc>
                <a:spcPct val="220000"/>
              </a:lnSpc>
            </a:pPr>
            <a:r>
              <a:rPr lang="zh-CN" altLang="en-US" sz="2400">
                <a:latin typeface="+mn-ea"/>
                <a:cs typeface="+mn-ea"/>
              </a:rPr>
              <a:t>（5）model-5：SE-ResNet</a:t>
            </a:r>
            <a:endParaRPr lang="zh-CN" altLang="en-US" sz="2400">
              <a:latin typeface="+mn-ea"/>
              <a:cs typeface="+mn-ea"/>
            </a:endParaRPr>
          </a:p>
        </p:txBody>
      </p:sp>
      <p:sp>
        <p:nvSpPr>
          <p:cNvPr id="5" name="文本框 4"/>
          <p:cNvSpPr txBox="1"/>
          <p:nvPr/>
        </p:nvSpPr>
        <p:spPr>
          <a:xfrm>
            <a:off x="7733665" y="6551295"/>
            <a:ext cx="1980565"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16. </a:t>
            </a:r>
            <a:r>
              <a:rPr lang="zh-CN" altLang="en-US" sz="1400" dirty="0">
                <a:latin typeface="+mn-ea"/>
                <a:cs typeface="+mn-ea"/>
                <a:sym typeface="+mn-ea"/>
              </a:rPr>
              <a:t>模型结构</a:t>
            </a:r>
            <a:r>
              <a:rPr lang="zh-CN" altLang="en-US" sz="1400" dirty="0">
                <a:latin typeface="+mn-ea"/>
                <a:cs typeface="+mn-ea"/>
                <a:sym typeface="+mn-ea"/>
              </a:rPr>
              <a:t>示意图</a:t>
            </a:r>
            <a:endParaRPr lang="zh-CN" altLang="en-US" sz="1400" dirty="0">
              <a:latin typeface="+mn-ea"/>
              <a:cs typeface="+mn-ea"/>
              <a:sym typeface="+mn-ea"/>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27305" y="833755"/>
            <a:ext cx="256476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4.6</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结果</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11" name="文本框 10"/>
          <p:cNvSpPr txBox="1"/>
          <p:nvPr/>
        </p:nvSpPr>
        <p:spPr>
          <a:xfrm>
            <a:off x="974090" y="1902460"/>
            <a:ext cx="2365375" cy="320675"/>
          </a:xfrm>
          <a:prstGeom prst="rect">
            <a:avLst/>
          </a:prstGeom>
          <a:noFill/>
        </p:spPr>
        <p:txBody>
          <a:bodyPr wrap="square" rtlCol="0">
            <a:noAutofit/>
          </a:bodyPr>
          <a:p>
            <a:r>
              <a:rPr lang="zh-CN" altLang="en-US" sz="2400">
                <a:sym typeface="+mn-ea"/>
              </a:rPr>
              <a:t>宏平均</a:t>
            </a:r>
            <a:r>
              <a:rPr lang="en-US" altLang="zh-CN" sz="2400">
                <a:sym typeface="+mn-ea"/>
              </a:rPr>
              <a:t>F</a:t>
            </a:r>
            <a:r>
              <a:rPr lang="en-US" altLang="zh-CN" sz="2400" baseline="-25000">
                <a:sym typeface="+mn-ea"/>
              </a:rPr>
              <a:t>1</a:t>
            </a:r>
            <a:r>
              <a:rPr lang="zh-CN" altLang="en-US" sz="2400">
                <a:sym typeface="+mn-ea"/>
              </a:rPr>
              <a:t>分数：</a:t>
            </a:r>
            <a:endParaRPr lang="zh-CN" altLang="en-US" sz="2400">
              <a:sym typeface="+mn-ea"/>
            </a:endParaRPr>
          </a:p>
        </p:txBody>
      </p:sp>
      <p:sp>
        <p:nvSpPr>
          <p:cNvPr id="12" name="文本框 11"/>
          <p:cNvSpPr txBox="1"/>
          <p:nvPr/>
        </p:nvSpPr>
        <p:spPr>
          <a:xfrm>
            <a:off x="974090" y="3489960"/>
            <a:ext cx="2292985" cy="320675"/>
          </a:xfrm>
          <a:prstGeom prst="rect">
            <a:avLst/>
          </a:prstGeom>
          <a:noFill/>
        </p:spPr>
        <p:txBody>
          <a:bodyPr wrap="square" rtlCol="0">
            <a:noAutofit/>
          </a:bodyPr>
          <a:p>
            <a:r>
              <a:rPr lang="zh-CN" altLang="en-US" sz="2400">
                <a:sym typeface="+mn-ea"/>
              </a:rPr>
              <a:t>平均精确率：</a:t>
            </a:r>
            <a:endParaRPr lang="zh-CN" altLang="en-US" sz="2400">
              <a:sym typeface="+mn-ea"/>
            </a:endParaRPr>
          </a:p>
        </p:txBody>
      </p:sp>
      <p:sp>
        <p:nvSpPr>
          <p:cNvPr id="13" name="文本框 12"/>
          <p:cNvSpPr txBox="1"/>
          <p:nvPr/>
        </p:nvSpPr>
        <p:spPr>
          <a:xfrm>
            <a:off x="974090" y="4959985"/>
            <a:ext cx="2096135" cy="320675"/>
          </a:xfrm>
          <a:prstGeom prst="rect">
            <a:avLst/>
          </a:prstGeom>
          <a:noFill/>
        </p:spPr>
        <p:txBody>
          <a:bodyPr wrap="square" rtlCol="0">
            <a:noAutofit/>
          </a:bodyPr>
          <a:p>
            <a:r>
              <a:rPr lang="zh-CN" altLang="en-US" sz="2400">
                <a:sym typeface="+mn-ea"/>
              </a:rPr>
              <a:t>平均召回率：</a:t>
            </a:r>
            <a:endParaRPr lang="zh-CN" altLang="en-US" sz="2400">
              <a:sym typeface="+mn-ea"/>
            </a:endParaRPr>
          </a:p>
        </p:txBody>
      </p:sp>
      <p:graphicFrame>
        <p:nvGraphicFramePr>
          <p:cNvPr id="15" name="表格 14"/>
          <p:cNvGraphicFramePr/>
          <p:nvPr>
            <p:custDataLst>
              <p:tags r:id="rId7"/>
            </p:custDataLst>
          </p:nvPr>
        </p:nvGraphicFramePr>
        <p:xfrm>
          <a:off x="6031230" y="833755"/>
          <a:ext cx="5265420" cy="5908040"/>
        </p:xfrm>
        <a:graphic>
          <a:graphicData uri="http://schemas.openxmlformats.org/drawingml/2006/table">
            <a:tbl>
              <a:tblPr/>
              <a:tblGrid>
                <a:gridCol w="1813560"/>
                <a:gridCol w="553720"/>
                <a:gridCol w="573405"/>
                <a:gridCol w="566420"/>
                <a:gridCol w="553720"/>
                <a:gridCol w="553085"/>
                <a:gridCol w="651510"/>
              </a:tblGrid>
              <a:tr h="329565">
                <a:tc>
                  <a:txBody>
                    <a:bodyPr/>
                    <a:p>
                      <a:pPr indent="0" algn="ctr">
                        <a:buNone/>
                      </a:pPr>
                      <a:r>
                        <a:rPr lang="en-US" sz="1000" b="0" i="1">
                          <a:latin typeface="Times New Roman" panose="02020603050405020304" charset="0"/>
                          <a:cs typeface="Times New Roman" panose="02020603050405020304" charset="0"/>
                        </a:rPr>
                        <a:t>Precision</a:t>
                      </a:r>
                      <a:r>
                        <a:rPr lang="en-US" sz="1000" b="0">
                          <a:latin typeface="Times New Roman" panose="02020603050405020304" charset="0"/>
                          <a:cs typeface="Times New Roman" panose="02020603050405020304" charset="0"/>
                        </a:rPr>
                        <a:t>表</a:t>
                      </a:r>
                      <a:endParaRPr lang="en-US" altLang="en-US" sz="10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905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model-1</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DSE-ResNet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0.797</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0.794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79400">
                <a:tc>
                  <a:txBody>
                    <a:bodyPr/>
                    <a:p>
                      <a:pPr indent="0" algn="ctr">
                        <a:buNone/>
                      </a:pPr>
                      <a:r>
                        <a:rPr lang="en-US" sz="1000" b="0">
                          <a:latin typeface="Times New Roman" panose="02020603050405020304" charset="0"/>
                          <a:cs typeface="Times New Roman" panose="02020603050405020304" charset="0"/>
                        </a:rPr>
                        <a:t>model-2</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0.816</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0.781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model-3</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0.755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0.795</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0.677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model-4</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ResNet+BiLSTM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0.788</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model-5</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0.802</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0.692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0.801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0.758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0.798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9400">
                <a:tc>
                  <a:txBody>
                    <a:bodyPr/>
                    <a:p>
                      <a:pPr indent="0" algn="ctr">
                        <a:buNone/>
                      </a:pPr>
                      <a:r>
                        <a:rPr lang="en-US" sz="1000" b="0">
                          <a:latin typeface="Times New Roman" panose="02020603050405020304" charset="0"/>
                          <a:cs typeface="Times New Roman" panose="02020603050405020304" charset="0"/>
                        </a:rPr>
                        <a:t>平均值</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0.783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0.759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0.785</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0.746</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0.774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278765">
                <a:tc>
                  <a:txBody>
                    <a:bodyPr/>
                    <a:p>
                      <a:pPr indent="0" algn="ctr">
                        <a:buNone/>
                      </a:pPr>
                      <a:r>
                        <a:rPr lang="en-US" sz="1000" b="0" i="1">
                          <a:latin typeface="Times New Roman" panose="02020603050405020304" charset="0"/>
                          <a:cs typeface="Times New Roman" panose="02020603050405020304" charset="0"/>
                        </a:rPr>
                        <a:t>Recall</a:t>
                      </a:r>
                      <a:r>
                        <a:rPr lang="en-US" sz="1000" b="0">
                          <a:latin typeface="Times New Roman" panose="02020603050405020304" charset="0"/>
                          <a:cs typeface="Times New Roman" panose="02020603050405020304" charset="0"/>
                        </a:rPr>
                        <a:t>表</a:t>
                      </a:r>
                      <a:endParaRPr lang="en-US" altLang="en-US" sz="1000" b="0" i="1">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model-1</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DSE-ResNet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0.746</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model-2</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0.759</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0.759</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0.674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9400">
                <a:tc>
                  <a:txBody>
                    <a:bodyPr/>
                    <a:p>
                      <a:pPr indent="0" algn="ctr">
                        <a:buNone/>
                      </a:pPr>
                      <a:r>
                        <a:rPr lang="en-US" sz="1000" b="0">
                          <a:latin typeface="Times New Roman" panose="02020603050405020304" charset="0"/>
                          <a:cs typeface="Times New Roman" panose="02020603050405020304" charset="0"/>
                        </a:rPr>
                        <a:t>model-3</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0.737</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0.636</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model-4</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ResNet+BiLSTM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0.753</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0.694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0.675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model-5</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0.76</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0.689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平均值</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0.747</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0.726</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0.687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0.716</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2700" cap="flat" cmpd="sng">
                      <a:solidFill>
                        <a:srgbClr val="080000"/>
                      </a:solidFill>
                      <a:prstDash val="solid"/>
                      <a:headEnd type="none" w="med" len="med"/>
                      <a:tailEnd type="none" w="med" len="med"/>
                    </a:lnB>
                    <a:lnTlToBr>
                      <a:noFill/>
                    </a:lnTlToBr>
                    <a:lnBlToTr>
                      <a:noFill/>
                    </a:lnBlToTr>
                    <a:noFill/>
                  </a:tcPr>
                </a:tc>
              </a:tr>
              <a:tr h="279400">
                <a:tc>
                  <a:txBody>
                    <a:bodyPr/>
                    <a:p>
                      <a:pPr indent="0" algn="ctr">
                        <a:buNone/>
                      </a:pPr>
                      <a:r>
                        <a:rPr lang="en-US" sz="1000" b="0">
                          <a:latin typeface="Times New Roman" panose="02020603050405020304" charset="0"/>
                          <a:cs typeface="Times New Roman" panose="02020603050405020304" charset="0"/>
                        </a:rPr>
                        <a:t>宏平均F</a:t>
                      </a:r>
                      <a:r>
                        <a:rPr lang="en-US" sz="1000" b="0" baseline="-25000">
                          <a:latin typeface="Times New Roman" panose="02020603050405020304" charset="0"/>
                          <a:cs typeface="Times New Roman" panose="02020603050405020304" charset="0"/>
                        </a:rPr>
                        <a:t>1</a:t>
                      </a:r>
                      <a:r>
                        <a:rPr lang="en-US" sz="1000" b="0">
                          <a:latin typeface="Times New Roman" panose="02020603050405020304" charset="0"/>
                          <a:cs typeface="Times New Roman" panose="02020603050405020304" charset="0"/>
                        </a:rPr>
                        <a:t>表</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case-1</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case-2</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case-3</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case-4</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case-5</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latin typeface="Times New Roman" panose="02020603050405020304" charset="0"/>
                          <a:cs typeface="Times New Roman" panose="02020603050405020304" charset="0"/>
                        </a:rPr>
                        <a:t>case-6</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model-1</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DSE-ResNet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0.752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0.758</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0.732</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w="12700" cap="flat" cmpd="sng">
                      <a:solidFill>
                        <a:srgbClr val="080000"/>
                      </a:solidFill>
                      <a:prstDash val="solid"/>
                      <a:headEnd type="none" w="med" len="med"/>
                      <a:tailEnd type="none" w="med" len="med"/>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w="12700" cap="flat" cmpd="sng">
                      <a:solidFill>
                        <a:srgbClr val="080000"/>
                      </a:solidFill>
                      <a:prstDash val="solid"/>
                      <a:headEnd type="none" w="med" len="med"/>
                      <a:tailEnd type="none" w="med" len="med"/>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model-2</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0.768</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0.75</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model-3</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0.756</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0.654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0.707</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9400">
                <a:tc>
                  <a:txBody>
                    <a:bodyPr/>
                    <a:p>
                      <a:pPr indent="0" algn="ctr">
                        <a:buNone/>
                      </a:pPr>
                      <a:r>
                        <a:rPr lang="en-US" sz="1000" b="0">
                          <a:latin typeface="Times New Roman" panose="02020603050405020304" charset="0"/>
                          <a:cs typeface="Times New Roman" panose="02020603050405020304" charset="0"/>
                        </a:rPr>
                        <a:t>model-4</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ResNet+BiLSTM</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0.761</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0.739</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model-5</a:t>
                      </a:r>
                      <a:r>
                        <a:rPr lang="en-US" sz="1000" b="0">
                          <a:latin typeface="宋体" panose="02010600030101010101" pitchFamily="2" charset="-122"/>
                          <a:ea typeface="宋体" panose="02010600030101010101" pitchFamily="2" charset="-122"/>
                          <a:cs typeface="宋体" panose="02010600030101010101" pitchFamily="2" charset="-122"/>
                        </a:rPr>
                        <a:t>（</a:t>
                      </a:r>
                      <a:r>
                        <a:rPr lang="en-US" sz="1000" b="0">
                          <a:latin typeface="Times New Roman" panose="02020603050405020304" charset="0"/>
                          <a:cs typeface="Times New Roman" panose="02020603050405020304" charset="0"/>
                        </a:rPr>
                        <a:t>SE-ResNet</a:t>
                      </a:r>
                      <a:r>
                        <a:rPr lang="en-US" sz="1000" b="0">
                          <a:latin typeface="宋体" panose="02010600030101010101" pitchFamily="2" charset="-122"/>
                          <a:ea typeface="宋体" panose="02010600030101010101" pitchFamily="2" charset="-122"/>
                          <a:cs typeface="宋体" panose="02010600030101010101" pitchFamily="2" charset="-122"/>
                        </a:rPr>
                        <a:t>）</a:t>
                      </a:r>
                      <a:endParaRPr lang="en-US" altLang="en-US" sz="10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0.779</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0.683</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0.734</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0.766</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cap="flat">
                      <a:noFill/>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0.738</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cap="flat">
                      <a:noFill/>
                    </a:lnB>
                    <a:lnTlToBr>
                      <a:noFill/>
                    </a:lnTlToBr>
                    <a:lnBlToTr>
                      <a:noFill/>
                    </a:lnBlToTr>
                    <a:noFill/>
                  </a:tcPr>
                </a:tc>
              </a:tr>
              <a:tr h="278765">
                <a:tc>
                  <a:txBody>
                    <a:bodyPr/>
                    <a:p>
                      <a:pPr indent="0" algn="ctr">
                        <a:buNone/>
                      </a:pPr>
                      <a:r>
                        <a:rPr lang="en-US" sz="1000" b="0">
                          <a:latin typeface="Times New Roman" panose="02020603050405020304" charset="0"/>
                          <a:cs typeface="Times New Roman" panose="02020603050405020304" charset="0"/>
                        </a:rPr>
                        <a:t>平均值</a:t>
                      </a:r>
                      <a:endParaRPr lang="en-US" alt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1">
                          <a:solidFill>
                            <a:srgbClr val="FF0000"/>
                          </a:solidFill>
                          <a:latin typeface="Times New Roman" panose="02020603050405020304" charset="0"/>
                          <a:cs typeface="Times New Roman" panose="02020603050405020304" charset="0"/>
                        </a:rPr>
                        <a:t>0.761</a:t>
                      </a:r>
                      <a:endParaRPr lang="en-US" altLang="en-US" sz="1000" b="1">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0.731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FF0000"/>
                          </a:solidFill>
                          <a:latin typeface="Times New Roman" panose="02020603050405020304" charset="0"/>
                          <a:cs typeface="Times New Roman" panose="02020603050405020304" charset="0"/>
                        </a:rPr>
                        <a:t>0.745</a:t>
                      </a:r>
                      <a:endParaRPr lang="en-US" altLang="en-US" sz="1000" b="0">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FF0000"/>
                          </a:solidFill>
                          <a:latin typeface="Times New Roman" panose="02020603050405020304" charset="0"/>
                          <a:cs typeface="Times New Roman" panose="02020603050405020304" charset="0"/>
                        </a:rPr>
                        <a:t>0.743</a:t>
                      </a:r>
                      <a:endParaRPr lang="en-US" altLang="en-US" sz="1000" b="0">
                        <a:solidFill>
                          <a:srgbClr val="FF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a:noFill/>
                    </a:lnR>
                    <a:lnT cap="flat">
                      <a:noFill/>
                    </a:lnT>
                    <a:lnB w="1905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000" b="0">
                          <a:solidFill>
                            <a:srgbClr val="000000"/>
                          </a:solidFill>
                          <a:latin typeface="Times New Roman" panose="02020603050405020304" charset="0"/>
                          <a:cs typeface="Times New Roman" panose="02020603050405020304" charset="0"/>
                        </a:rPr>
                        <a:t>0.721</a:t>
                      </a:r>
                      <a:endParaRPr lang="en-US" alt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ctr" anchorCtr="0">
                    <a:lnL>
                      <a:noFill/>
                    </a:lnL>
                    <a:lnR cap="flat">
                      <a:noFill/>
                    </a:lnR>
                    <a:lnT cap="flat">
                      <a:noFill/>
                    </a:lnT>
                    <a:lnB w="1905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2" name="对象 -2147482590"/>
          <p:cNvGraphicFramePr>
            <a:graphicFrameLocks noChangeAspect="1"/>
          </p:cNvGraphicFramePr>
          <p:nvPr>
            <p:custDataLst>
              <p:tags r:id="rId8"/>
            </p:custDataLst>
          </p:nvPr>
        </p:nvGraphicFramePr>
        <p:xfrm>
          <a:off x="1066800" y="2436495"/>
          <a:ext cx="3933825" cy="840105"/>
        </p:xfrm>
        <a:graphic>
          <a:graphicData uri="http://schemas.openxmlformats.org/presentationml/2006/ole">
            <mc:AlternateContent xmlns:mc="http://schemas.openxmlformats.org/markup-compatibility/2006">
              <mc:Choice xmlns:v="urn:schemas-microsoft-com:vml" Requires="v">
                <p:oleObj spid="_x0000_s17" name="" r:id="rId9" imgW="2120900" imgH="431800" progId="Equation.3">
                  <p:embed/>
                </p:oleObj>
              </mc:Choice>
              <mc:Fallback>
                <p:oleObj name="" r:id="rId9" imgW="2120900" imgH="431800" progId="Equation.3">
                  <p:embed/>
                  <p:pic>
                    <p:nvPicPr>
                      <p:cNvPr id="0" name="图片 16"/>
                      <p:cNvPicPr/>
                      <p:nvPr/>
                    </p:nvPicPr>
                    <p:blipFill>
                      <a:blip r:embed="rId10"/>
                      <a:stretch>
                        <a:fillRect/>
                      </a:stretch>
                    </p:blipFill>
                    <p:spPr>
                      <a:xfrm>
                        <a:off x="1066800" y="2436495"/>
                        <a:ext cx="3933825" cy="840105"/>
                      </a:xfrm>
                      <a:prstGeom prst="rect">
                        <a:avLst/>
                      </a:prstGeom>
                      <a:noFill/>
                      <a:ln w="38100">
                        <a:noFill/>
                        <a:miter/>
                      </a:ln>
                    </p:spPr>
                  </p:pic>
                </p:oleObj>
              </mc:Fallback>
            </mc:AlternateContent>
          </a:graphicData>
        </a:graphic>
      </p:graphicFrame>
      <p:graphicFrame>
        <p:nvGraphicFramePr>
          <p:cNvPr id="4" name="对象 -2147482576"/>
          <p:cNvGraphicFramePr>
            <a:graphicFrameLocks noChangeAspect="1"/>
          </p:cNvGraphicFramePr>
          <p:nvPr>
            <p:custDataLst>
              <p:tags r:id="rId11"/>
            </p:custDataLst>
          </p:nvPr>
        </p:nvGraphicFramePr>
        <p:xfrm>
          <a:off x="1060450" y="4023995"/>
          <a:ext cx="3468370" cy="722630"/>
        </p:xfrm>
        <a:graphic>
          <a:graphicData uri="http://schemas.openxmlformats.org/presentationml/2006/ole">
            <mc:AlternateContent xmlns:mc="http://schemas.openxmlformats.org/markup-compatibility/2006">
              <mc:Choice xmlns:v="urn:schemas-microsoft-com:vml" Requires="v">
                <p:oleObj spid="_x0000_s18" name="" r:id="rId12" imgW="1828800" imgH="393700" progId="Equation.3">
                  <p:embed/>
                </p:oleObj>
              </mc:Choice>
              <mc:Fallback>
                <p:oleObj name="" r:id="rId12" imgW="1828800" imgH="393700" progId="Equation.3">
                  <p:embed/>
                  <p:pic>
                    <p:nvPicPr>
                      <p:cNvPr id="0" name="图片 17"/>
                      <p:cNvPicPr/>
                      <p:nvPr/>
                    </p:nvPicPr>
                    <p:blipFill>
                      <a:blip r:embed="rId13"/>
                      <a:stretch>
                        <a:fillRect/>
                      </a:stretch>
                    </p:blipFill>
                    <p:spPr>
                      <a:xfrm>
                        <a:off x="1060450" y="4023995"/>
                        <a:ext cx="3468370" cy="722630"/>
                      </a:xfrm>
                      <a:prstGeom prst="rect">
                        <a:avLst/>
                      </a:prstGeom>
                      <a:noFill/>
                      <a:ln w="38100">
                        <a:noFill/>
                        <a:miter/>
                      </a:ln>
                    </p:spPr>
                  </p:pic>
                </p:oleObj>
              </mc:Fallback>
            </mc:AlternateContent>
          </a:graphicData>
        </a:graphic>
      </p:graphicFrame>
      <p:graphicFrame>
        <p:nvGraphicFramePr>
          <p:cNvPr id="5" name="对象 -2147482575"/>
          <p:cNvGraphicFramePr>
            <a:graphicFrameLocks noChangeAspect="1"/>
          </p:cNvGraphicFramePr>
          <p:nvPr>
            <p:custDataLst>
              <p:tags r:id="rId14"/>
            </p:custDataLst>
          </p:nvPr>
        </p:nvGraphicFramePr>
        <p:xfrm>
          <a:off x="1066800" y="5494020"/>
          <a:ext cx="2889250" cy="760095"/>
        </p:xfrm>
        <a:graphic>
          <a:graphicData uri="http://schemas.openxmlformats.org/presentationml/2006/ole">
            <mc:AlternateContent xmlns:mc="http://schemas.openxmlformats.org/markup-compatibility/2006">
              <mc:Choice xmlns:v="urn:schemas-microsoft-com:vml" Requires="v">
                <p:oleObj spid="_x0000_s19" name="" r:id="rId15" imgW="1447800" imgH="393700" progId="Equation.3">
                  <p:embed/>
                </p:oleObj>
              </mc:Choice>
              <mc:Fallback>
                <p:oleObj name="" r:id="rId15" imgW="1447800" imgH="393700" progId="Equation.3">
                  <p:embed/>
                  <p:pic>
                    <p:nvPicPr>
                      <p:cNvPr id="0" name="图片 18"/>
                      <p:cNvPicPr/>
                      <p:nvPr/>
                    </p:nvPicPr>
                    <p:blipFill>
                      <a:blip r:embed="rId16"/>
                      <a:stretch>
                        <a:fillRect/>
                      </a:stretch>
                    </p:blipFill>
                    <p:spPr>
                      <a:xfrm>
                        <a:off x="1066800" y="5494020"/>
                        <a:ext cx="2889250" cy="76009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64135" y="833755"/>
            <a:ext cx="23310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4.6</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结果</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276860" y="2103755"/>
            <a:ext cx="4087495" cy="3229610"/>
          </a:xfrm>
          <a:prstGeom prst="rect">
            <a:avLst/>
          </a:prstGeom>
          <a:noFill/>
        </p:spPr>
        <p:txBody>
          <a:bodyPr wrap="square" rtlCol="0">
            <a:spAutoFit/>
          </a:bodyPr>
          <a:p>
            <a:pPr>
              <a:lnSpc>
                <a:spcPct val="170000"/>
              </a:lnSpc>
            </a:pPr>
            <a:r>
              <a:rPr lang="en-US" altLang="zh-CN" sz="2400">
                <a:sym typeface="+mn-ea"/>
              </a:rPr>
              <a:t>ROC</a:t>
            </a:r>
            <a:r>
              <a:rPr lang="zh-CN" altLang="en-US" sz="2400">
                <a:sym typeface="+mn-ea"/>
              </a:rPr>
              <a:t>曲线和</a:t>
            </a:r>
            <a:r>
              <a:rPr lang="en-US" altLang="zh-CN" sz="2400">
                <a:sym typeface="+mn-ea"/>
              </a:rPr>
              <a:t>A</a:t>
            </a:r>
            <a:r>
              <a:rPr lang="en-US" altLang="zh-CN" sz="2400">
                <a:sym typeface="+mn-ea"/>
              </a:rPr>
              <a:t>UC</a:t>
            </a:r>
            <a:r>
              <a:rPr lang="zh-CN" altLang="en-US" sz="2400">
                <a:sym typeface="+mn-ea"/>
              </a:rPr>
              <a:t>值：</a:t>
            </a:r>
            <a:endParaRPr lang="zh-CN" altLang="en-US" sz="2400">
              <a:sym typeface="+mn-ea"/>
            </a:endParaRPr>
          </a:p>
          <a:p>
            <a:pPr>
              <a:lnSpc>
                <a:spcPct val="170000"/>
              </a:lnSpc>
            </a:pPr>
            <a:r>
              <a:rPr lang="en-US" altLang="zh-CN" sz="2400">
                <a:sym typeface="+mn-ea"/>
              </a:rPr>
              <a:t>        </a:t>
            </a:r>
            <a:r>
              <a:rPr lang="zh-CN" altLang="en-US" sz="2400">
                <a:sym typeface="+mn-ea"/>
              </a:rPr>
              <a:t>AUC是ROC曲线下的面积。当ROC曲线越接近左上角，AUC越接近1时，DNN模型分类性能越好。</a:t>
            </a:r>
            <a:endParaRPr lang="zh-CN" altLang="en-US" sz="2400">
              <a:sym typeface="+mn-ea"/>
            </a:endParaRPr>
          </a:p>
        </p:txBody>
      </p:sp>
      <p:pic>
        <p:nvPicPr>
          <p:cNvPr id="45" name="图片 45" descr="avg_f_pre_re_roc_auc"/>
          <p:cNvPicPr>
            <a:picLocks noChangeAspect="1"/>
          </p:cNvPicPr>
          <p:nvPr>
            <p:custDataLst>
              <p:tags r:id="rId7"/>
            </p:custDataLst>
          </p:nvPr>
        </p:nvPicPr>
        <p:blipFill>
          <a:blip r:embed="rId8"/>
          <a:stretch>
            <a:fillRect/>
          </a:stretch>
        </p:blipFill>
        <p:spPr>
          <a:xfrm>
            <a:off x="4364355" y="1629410"/>
            <a:ext cx="7435850" cy="4722495"/>
          </a:xfrm>
          <a:prstGeom prst="rect">
            <a:avLst/>
          </a:prstGeom>
        </p:spPr>
      </p:pic>
      <p:sp>
        <p:nvSpPr>
          <p:cNvPr id="4" name="文本框 3"/>
          <p:cNvSpPr txBox="1"/>
          <p:nvPr/>
        </p:nvSpPr>
        <p:spPr>
          <a:xfrm>
            <a:off x="6875780" y="6472555"/>
            <a:ext cx="3103245"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17. </a:t>
            </a:r>
            <a:r>
              <a:rPr lang="en-US" altLang="zh-CN" sz="1400" dirty="0">
                <a:latin typeface="+mn-ea"/>
                <a:cs typeface="+mn-ea"/>
                <a:sym typeface="+mn-ea"/>
              </a:rPr>
              <a:t>ROC</a:t>
            </a:r>
            <a:r>
              <a:rPr lang="zh-CN" altLang="en-US" sz="1400" dirty="0">
                <a:latin typeface="+mn-ea"/>
                <a:cs typeface="+mn-ea"/>
                <a:sym typeface="+mn-ea"/>
              </a:rPr>
              <a:t>和</a:t>
            </a:r>
            <a:r>
              <a:rPr lang="en-US" altLang="zh-CN" sz="1400" dirty="0">
                <a:latin typeface="+mn-ea"/>
                <a:cs typeface="+mn-ea"/>
                <a:sym typeface="+mn-ea"/>
              </a:rPr>
              <a:t>AUC</a:t>
            </a:r>
            <a:r>
              <a:rPr lang="zh-CN" altLang="en-US" sz="1400" dirty="0">
                <a:latin typeface="+mn-ea"/>
                <a:cs typeface="+mn-ea"/>
                <a:sym typeface="+mn-ea"/>
              </a:rPr>
              <a:t>曲线示意图</a:t>
            </a:r>
            <a:endParaRPr lang="zh-CN" altLang="en-US" sz="1400" dirty="0">
              <a:latin typeface="+mn-ea"/>
              <a:cs typeface="+mn-ea"/>
              <a:sym typeface="+mn-ea"/>
            </a:endParaRP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5875" y="833755"/>
            <a:ext cx="252158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4.7</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结论</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1282065" y="4841875"/>
            <a:ext cx="9813290" cy="829945"/>
          </a:xfrm>
          <a:prstGeom prst="rect">
            <a:avLst/>
          </a:prstGeom>
          <a:noFill/>
        </p:spPr>
        <p:txBody>
          <a:bodyPr wrap="square" rtlCol="0">
            <a:spAutoFit/>
          </a:bodyPr>
          <a:p>
            <a:pPr marL="342900" indent="-342900">
              <a:buFont typeface="Wingdings" panose="05000000000000000000" charset="0"/>
              <a:buChar char="Ø"/>
            </a:pPr>
            <a:r>
              <a:rPr lang="zh-CN" altLang="en-US" sz="2400">
                <a:latin typeface="+mn-ea"/>
                <a:cs typeface="+mn-ea"/>
              </a:rPr>
              <a:t>不同导联擦除方式对于不同深度学习模型（针对时序、空间特征）得到的心律失常分类结果趋势基本相同。</a:t>
            </a:r>
            <a:endParaRPr lang="zh-CN" altLang="en-US" sz="2400">
              <a:latin typeface="+mn-ea"/>
              <a:cs typeface="+mn-ea"/>
            </a:endParaRPr>
          </a:p>
        </p:txBody>
      </p:sp>
      <p:sp>
        <p:nvSpPr>
          <p:cNvPr id="4" name="文本框 3"/>
          <p:cNvSpPr txBox="1"/>
          <p:nvPr/>
        </p:nvSpPr>
        <p:spPr>
          <a:xfrm>
            <a:off x="1282065" y="1982470"/>
            <a:ext cx="9657080" cy="1198880"/>
          </a:xfrm>
          <a:prstGeom prst="rect">
            <a:avLst/>
          </a:prstGeom>
          <a:noFill/>
        </p:spPr>
        <p:txBody>
          <a:bodyPr wrap="square" rtlCol="0">
            <a:spAutoFit/>
          </a:bodyPr>
          <a:p>
            <a:pPr marL="342900" indent="-342900">
              <a:buFont typeface="Wingdings" panose="05000000000000000000" charset="0"/>
              <a:buChar char="Ø"/>
            </a:pPr>
            <a:r>
              <a:rPr lang="zh-CN" altLang="en-US" sz="2400">
                <a:latin typeface="+mn-ea"/>
                <a:cs typeface="+mn-ea"/>
              </a:rPr>
              <a:t>导联Ⅰ、Ⅱ、Ⅲ与导联aVR、aVL、aVF存在的逻辑计算关系使得在</a:t>
            </a:r>
            <a:r>
              <a:rPr lang="zh-CN" altLang="en-US" sz="2400">
                <a:solidFill>
                  <a:srgbClr val="FF0000"/>
                </a:solidFill>
                <a:latin typeface="+mn-ea"/>
                <a:cs typeface="+mn-ea"/>
              </a:rPr>
              <a:t>深度学习过程中存在导联信息冗余</a:t>
            </a:r>
            <a:r>
              <a:rPr lang="zh-CN" altLang="en-US" sz="2400">
                <a:latin typeface="+mn-ea"/>
                <a:cs typeface="+mn-ea"/>
              </a:rPr>
              <a:t>。</a:t>
            </a:r>
            <a:r>
              <a:rPr lang="zh-CN" altLang="en-US" sz="2400">
                <a:solidFill>
                  <a:srgbClr val="FF0000"/>
                </a:solidFill>
                <a:latin typeface="+mn-ea"/>
                <a:cs typeface="+mn-ea"/>
              </a:rPr>
              <a:t>这种冗余仅略微影响DNN模型的分类性能。</a:t>
            </a:r>
            <a:endParaRPr lang="zh-CN" altLang="en-US" sz="2400">
              <a:solidFill>
                <a:srgbClr val="FF0000"/>
              </a:solidFill>
              <a:latin typeface="+mn-ea"/>
              <a:cs typeface="+mn-ea"/>
            </a:endParaRPr>
          </a:p>
        </p:txBody>
      </p:sp>
      <p:sp>
        <p:nvSpPr>
          <p:cNvPr id="5" name="文本框 4"/>
          <p:cNvSpPr txBox="1"/>
          <p:nvPr/>
        </p:nvSpPr>
        <p:spPr>
          <a:xfrm>
            <a:off x="1282065" y="3596640"/>
            <a:ext cx="9657080" cy="829945"/>
          </a:xfrm>
          <a:prstGeom prst="rect">
            <a:avLst/>
          </a:prstGeom>
          <a:noFill/>
        </p:spPr>
        <p:txBody>
          <a:bodyPr wrap="square" rtlCol="0">
            <a:spAutoFit/>
          </a:bodyPr>
          <a:p>
            <a:pPr marL="342900" indent="-342900">
              <a:buFont typeface="Wingdings" panose="05000000000000000000" charset="0"/>
              <a:buChar char="Ø"/>
            </a:pPr>
            <a:r>
              <a:rPr lang="zh-CN" altLang="en-US" sz="2400">
                <a:latin typeface="+mn-ea"/>
                <a:cs typeface="+mn-ea"/>
              </a:rPr>
              <a:t>以牺牲较小的识别性能为代价，换取便携式设备基于擦除导联组合方式进行心律失常诊断是合理的。</a:t>
            </a:r>
            <a:endParaRPr lang="zh-CN" altLang="en-US" sz="2400">
              <a:latin typeface="+mn-ea"/>
              <a:cs typeface="+mn-ea"/>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3261" name="组合 120"/>
          <p:cNvGrpSpPr/>
          <p:nvPr/>
        </p:nvGrpSpPr>
        <p:grpSpPr bwMode="auto">
          <a:xfrm>
            <a:off x="3273425" y="3336290"/>
            <a:ext cx="596900" cy="625475"/>
            <a:chOff x="2944759" y="497532"/>
            <a:chExt cx="657188" cy="663945"/>
          </a:xfrm>
        </p:grpSpPr>
        <p:sp>
          <p:nvSpPr>
            <p:cNvPr id="124" name="矩形 123"/>
            <p:cNvSpPr/>
            <p:nvPr/>
          </p:nvSpPr>
          <p:spPr>
            <a:xfrm>
              <a:off x="3026907" y="584338"/>
              <a:ext cx="575040" cy="577139"/>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25" name="矩形 124"/>
            <p:cNvSpPr/>
            <p:nvPr/>
          </p:nvSpPr>
          <p:spPr>
            <a:xfrm>
              <a:off x="2944759" y="497532"/>
              <a:ext cx="575039" cy="577139"/>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五</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22" name="文本框 121"/>
          <p:cNvSpPr txBox="1"/>
          <p:nvPr/>
        </p:nvSpPr>
        <p:spPr>
          <a:xfrm>
            <a:off x="4312920" y="3254400"/>
            <a:ext cx="4757898" cy="70675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sz="4000" dirty="0">
                <a:solidFill>
                  <a:srgbClr val="FF0000">
                    <a:alpha val="75000"/>
                  </a:srgbClr>
                </a:solidFill>
              </a:rPr>
              <a:t>论文总结与未来展望</a:t>
            </a:r>
            <a:endParaRPr lang="zh-CN" altLang="en-US" sz="4000" dirty="0">
              <a:solidFill>
                <a:srgbClr val="FF0000">
                  <a:alpha val="75000"/>
                </a:srgbClr>
              </a:solidFill>
            </a:endParaRPr>
          </a:p>
        </p:txBody>
      </p:sp>
      <p:sp>
        <p:nvSpPr>
          <p:cNvPr id="6" name="矩形 5"/>
          <p:cNvSpPr/>
          <p:nvPr>
            <p:custDataLst>
              <p:tags r:id="rId1"/>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5" name="图片 4"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3261"/>
                                        </p:tgtEl>
                                        <p:attrNameLst>
                                          <p:attrName>style.visibility</p:attrName>
                                        </p:attrNameLst>
                                      </p:cBhvr>
                                      <p:to>
                                        <p:strVal val="visible"/>
                                      </p:to>
                                    </p:set>
                                    <p:anim calcmode="lin" valueType="num">
                                      <p:cBhvr>
                                        <p:cTn id="7" dur="500" fill="hold"/>
                                        <p:tgtEl>
                                          <p:spTgt spid="53261"/>
                                        </p:tgtEl>
                                        <p:attrNameLst>
                                          <p:attrName>ppt_w</p:attrName>
                                        </p:attrNameLst>
                                      </p:cBhvr>
                                      <p:tavLst>
                                        <p:tav tm="0">
                                          <p:val>
                                            <p:fltVal val="0"/>
                                          </p:val>
                                        </p:tav>
                                        <p:tav tm="100000">
                                          <p:val>
                                            <p:strVal val="#ppt_w"/>
                                          </p:val>
                                        </p:tav>
                                      </p:tavLst>
                                    </p:anim>
                                    <p:anim calcmode="lin" valueType="num">
                                      <p:cBhvr>
                                        <p:cTn id="8" dur="500" fill="hold"/>
                                        <p:tgtEl>
                                          <p:spTgt spid="53261"/>
                                        </p:tgtEl>
                                        <p:attrNameLst>
                                          <p:attrName>ppt_h</p:attrName>
                                        </p:attrNameLst>
                                      </p:cBhvr>
                                      <p:tavLst>
                                        <p:tav tm="0">
                                          <p:val>
                                            <p:fltVal val="0"/>
                                          </p:val>
                                        </p:tav>
                                        <p:tav tm="100000">
                                          <p:val>
                                            <p:strVal val="#ppt_h"/>
                                          </p:val>
                                        </p:tav>
                                      </p:tavLst>
                                    </p:anim>
                                    <p:animEffect transition="in" filter="fade">
                                      <p:cBhvr>
                                        <p:cTn id="9" dur="500"/>
                                        <p:tgtEl>
                                          <p:spTgt spid="53261"/>
                                        </p:tgtEl>
                                      </p:cBhvr>
                                    </p:animEffect>
                                  </p:childTnLst>
                                </p:cTn>
                              </p:par>
                              <p:par>
                                <p:cTn id="10" presetID="12" presetClass="entr" presetSubtype="8" fill="hold" grpId="0" nodeType="withEffect">
                                  <p:stCondLst>
                                    <p:cond delay="500"/>
                                  </p:stCondLst>
                                  <p:childTnLst>
                                    <p:set>
                                      <p:cBhvr>
                                        <p:cTn id="11" dur="1" fill="hold">
                                          <p:stCondLst>
                                            <p:cond delay="0"/>
                                          </p:stCondLst>
                                        </p:cTn>
                                        <p:tgtEl>
                                          <p:spTgt spid="122"/>
                                        </p:tgtEl>
                                        <p:attrNameLst>
                                          <p:attrName>style.visibility</p:attrName>
                                        </p:attrNameLst>
                                      </p:cBhvr>
                                      <p:to>
                                        <p:strVal val="visible"/>
                                      </p:to>
                                    </p:set>
                                    <p:anim calcmode="lin" valueType="num">
                                      <p:cBhvr additive="base">
                                        <p:cTn id="12" dur="500"/>
                                        <p:tgtEl>
                                          <p:spTgt spid="122"/>
                                        </p:tgtEl>
                                        <p:attrNameLst>
                                          <p:attrName>ppt_x</p:attrName>
                                        </p:attrNameLst>
                                      </p:cBhvr>
                                      <p:tavLst>
                                        <p:tav tm="0">
                                          <p:val>
                                            <p:strVal val="#ppt_x-#ppt_w*1.125000"/>
                                          </p:val>
                                        </p:tav>
                                        <p:tav tm="100000">
                                          <p:val>
                                            <p:strVal val="#ppt_x"/>
                                          </p:val>
                                        </p:tav>
                                      </p:tavLst>
                                    </p:anim>
                                    <p:animEffect transition="in" filter="wipe(right)">
                                      <p:cBhvr>
                                        <p:cTn id="13"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92710" y="833755"/>
            <a:ext cx="36493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5.1</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论文总结</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12" name="文本框 11"/>
          <p:cNvSpPr txBox="1"/>
          <p:nvPr>
            <p:custDataLst>
              <p:tags r:id="rId7"/>
            </p:custDataLst>
          </p:nvPr>
        </p:nvSpPr>
        <p:spPr>
          <a:xfrm>
            <a:off x="1449070" y="1932305"/>
            <a:ext cx="9862185" cy="3598545"/>
          </a:xfrm>
          <a:prstGeom prst="rect">
            <a:avLst/>
          </a:prstGeom>
          <a:noFill/>
        </p:spPr>
        <p:txBody>
          <a:bodyPr wrap="square" rtlCol="0">
            <a:spAutoFit/>
          </a:bodyPr>
          <a:p>
            <a:pPr marL="285750" indent="-285750">
              <a:lnSpc>
                <a:spcPct val="190000"/>
              </a:lnSpc>
              <a:buFont typeface="Wingdings" panose="05000000000000000000" charset="0"/>
              <a:buChar char="Ø"/>
            </a:pPr>
            <a:r>
              <a:rPr lang="zh-CN" altLang="en-US" sz="2400">
                <a:latin typeface="+mn-ea"/>
                <a:cs typeface="+mn-ea"/>
              </a:rPr>
              <a:t>提出了一种</a:t>
            </a:r>
            <a:r>
              <a:rPr lang="zh-CN" altLang="en-US" sz="2400">
                <a:solidFill>
                  <a:srgbClr val="FF0000"/>
                </a:solidFill>
                <a:latin typeface="+mn-ea"/>
                <a:cs typeface="+mn-ea"/>
              </a:rPr>
              <a:t>多通道时间序列信号的二维化转换方法</a:t>
            </a:r>
            <a:r>
              <a:rPr lang="zh-CN" altLang="en-US" sz="2400">
                <a:latin typeface="+mn-ea"/>
                <a:cs typeface="+mn-ea"/>
              </a:rPr>
              <a:t>。</a:t>
            </a:r>
            <a:endParaRPr lang="zh-CN" altLang="en-US" sz="2400">
              <a:latin typeface="+mn-ea"/>
              <a:cs typeface="+mn-ea"/>
            </a:endParaRPr>
          </a:p>
          <a:p>
            <a:pPr marL="285750" indent="-285750">
              <a:lnSpc>
                <a:spcPct val="190000"/>
              </a:lnSpc>
              <a:buFont typeface="Wingdings" panose="05000000000000000000" charset="0"/>
              <a:buChar char="Ø"/>
            </a:pPr>
            <a:r>
              <a:rPr lang="zh-CN" altLang="en-US" sz="2400">
                <a:latin typeface="+mn-ea"/>
                <a:cs typeface="+mn-ea"/>
                <a:sym typeface="+mn-ea"/>
              </a:rPr>
              <a:t>提出了一种</a:t>
            </a:r>
            <a:r>
              <a:rPr lang="zh-CN" altLang="en-US" sz="2400">
                <a:solidFill>
                  <a:srgbClr val="FF0000"/>
                </a:solidFill>
                <a:latin typeface="+mn-ea"/>
                <a:cs typeface="+mn-ea"/>
                <a:sym typeface="+mn-ea"/>
              </a:rPr>
              <a:t>二维DNN模型DSE-ResNet</a:t>
            </a:r>
            <a:r>
              <a:rPr lang="zh-CN" altLang="en-US" sz="2400">
                <a:latin typeface="+mn-ea"/>
                <a:cs typeface="+mn-ea"/>
                <a:sym typeface="+mn-ea"/>
              </a:rPr>
              <a:t>用于处理多通道时间序列ECG信号。</a:t>
            </a:r>
            <a:endParaRPr lang="zh-CN" altLang="en-US" sz="2400">
              <a:latin typeface="+mn-ea"/>
              <a:cs typeface="+mn-ea"/>
              <a:sym typeface="+mn-ea"/>
            </a:endParaRPr>
          </a:p>
          <a:p>
            <a:pPr marL="285750" indent="-285750">
              <a:lnSpc>
                <a:spcPct val="190000"/>
              </a:lnSpc>
              <a:buFont typeface="Wingdings" panose="05000000000000000000" charset="0"/>
              <a:buChar char="Ø"/>
            </a:pPr>
            <a:r>
              <a:rPr lang="zh-CN" altLang="en-US" sz="2400">
                <a:latin typeface="+mn-ea"/>
                <a:cs typeface="+mn-ea"/>
                <a:sym typeface="+mn-ea"/>
              </a:rPr>
              <a:t>提出了深度学习过程中</a:t>
            </a:r>
            <a:r>
              <a:rPr lang="zh-CN" altLang="en-US" sz="2400">
                <a:solidFill>
                  <a:srgbClr val="FF0000"/>
                </a:solidFill>
                <a:latin typeface="+mn-ea"/>
                <a:cs typeface="+mn-ea"/>
                <a:sym typeface="+mn-ea"/>
              </a:rPr>
              <a:t>导联信号存在冗余</a:t>
            </a:r>
            <a:r>
              <a:rPr lang="zh-CN" altLang="en-US" sz="2400">
                <a:latin typeface="+mn-ea"/>
                <a:cs typeface="+mn-ea"/>
                <a:sym typeface="+mn-ea"/>
              </a:rPr>
              <a:t>的问题，并针对这个问题提出一套具体的研究方案。</a:t>
            </a:r>
            <a:endParaRPr lang="zh-CN" altLang="en-US" sz="2400">
              <a:latin typeface="+mn-ea"/>
              <a:cs typeface="+mn-ea"/>
              <a:sym typeface="+mn-ea"/>
            </a:endParaRPr>
          </a:p>
          <a:p>
            <a:pPr marL="285750" indent="-285750">
              <a:lnSpc>
                <a:spcPct val="190000"/>
              </a:lnSpc>
              <a:buFont typeface="Wingdings" panose="05000000000000000000" charset="0"/>
              <a:buChar char="Ø"/>
            </a:pPr>
            <a:r>
              <a:rPr lang="zh-CN" altLang="en-US" sz="2400">
                <a:latin typeface="+mn-ea"/>
                <a:cs typeface="+mn-ea"/>
                <a:sym typeface="+mn-ea"/>
              </a:rPr>
              <a:t>建立了一个基于Flask的</a:t>
            </a:r>
            <a:r>
              <a:rPr lang="zh-CN" altLang="en-US" sz="2400">
                <a:solidFill>
                  <a:srgbClr val="FF0000"/>
                </a:solidFill>
                <a:latin typeface="+mn-ea"/>
                <a:cs typeface="+mn-ea"/>
                <a:sym typeface="+mn-ea"/>
              </a:rPr>
              <a:t>线上心律失常自动识别平台</a:t>
            </a:r>
            <a:r>
              <a:rPr lang="zh-CN" altLang="en-US" sz="2400">
                <a:latin typeface="+mn-ea"/>
                <a:cs typeface="+mn-ea"/>
                <a:sym typeface="+mn-ea"/>
              </a:rPr>
              <a:t>。</a:t>
            </a:r>
            <a:endParaRPr lang="zh-CN" altLang="en-US" sz="2400">
              <a:latin typeface="+mn-ea"/>
              <a:cs typeface="+mn-ea"/>
              <a:sym typeface="+mn-ea"/>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80645" y="894080"/>
            <a:ext cx="36245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5.2</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未来展望</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1113155" y="2231390"/>
            <a:ext cx="10278745" cy="3192145"/>
          </a:xfrm>
          <a:prstGeom prst="rect">
            <a:avLst/>
          </a:prstGeom>
          <a:noFill/>
        </p:spPr>
        <p:txBody>
          <a:bodyPr wrap="square" rtlCol="0">
            <a:spAutoFit/>
          </a:bodyPr>
          <a:p>
            <a:pPr marL="285750" indent="-285750">
              <a:lnSpc>
                <a:spcPct val="210000"/>
              </a:lnSpc>
              <a:buFont typeface="Wingdings" panose="05000000000000000000" charset="0"/>
              <a:buChar char="Ø"/>
            </a:pPr>
            <a:r>
              <a:rPr lang="zh-CN" altLang="en-US" sz="2400">
                <a:latin typeface="+mn-ea"/>
                <a:cs typeface="+mn-ea"/>
              </a:rPr>
              <a:t>研究二维化十二导联ECG在深度学习过程中不同</a:t>
            </a:r>
            <a:r>
              <a:rPr lang="zh-CN" altLang="en-US" sz="2400">
                <a:solidFill>
                  <a:schemeClr val="tx1"/>
                </a:solidFill>
                <a:latin typeface="+mn-ea"/>
                <a:cs typeface="+mn-ea"/>
              </a:rPr>
              <a:t>排序</a:t>
            </a:r>
            <a:r>
              <a:rPr lang="zh-CN" altLang="en-US" sz="2400">
                <a:latin typeface="+mn-ea"/>
                <a:cs typeface="+mn-ea"/>
              </a:rPr>
              <a:t>对分类结果的影响。</a:t>
            </a:r>
            <a:endParaRPr lang="zh-CN" altLang="en-US" sz="2400">
              <a:latin typeface="+mn-ea"/>
              <a:cs typeface="+mn-ea"/>
            </a:endParaRPr>
          </a:p>
          <a:p>
            <a:pPr marL="285750" indent="-285750">
              <a:lnSpc>
                <a:spcPct val="210000"/>
              </a:lnSpc>
              <a:buFont typeface="Wingdings" panose="05000000000000000000" charset="0"/>
              <a:buChar char="Ø"/>
            </a:pPr>
            <a:r>
              <a:rPr lang="zh-CN" altLang="en-US" sz="2400">
                <a:latin typeface="+mn-ea"/>
                <a:cs typeface="+mn-ea"/>
                <a:sym typeface="+mn-ea"/>
              </a:rPr>
              <a:t>研究不同心律失常类型和能够诊断它的导联之间的对应关系，从而在自动识别算法中给予特定心律失常对应导联的权重，加大识别的准确性。</a:t>
            </a:r>
            <a:endParaRPr lang="zh-CN" altLang="en-US" sz="2400">
              <a:latin typeface="+mn-ea"/>
              <a:cs typeface="+mn-ea"/>
              <a:sym typeface="+mn-ea"/>
            </a:endParaRPr>
          </a:p>
          <a:p>
            <a:pPr marL="285750" indent="-285750">
              <a:lnSpc>
                <a:spcPct val="210000"/>
              </a:lnSpc>
              <a:buFont typeface="Wingdings" panose="05000000000000000000" charset="0"/>
              <a:buChar char="Ø"/>
            </a:pPr>
            <a:r>
              <a:rPr lang="zh-CN" altLang="en-US" sz="2400">
                <a:latin typeface="+mn-ea"/>
                <a:cs typeface="+mn-ea"/>
                <a:sym typeface="+mn-ea"/>
              </a:rPr>
              <a:t>持续优化基于Flask的心律失常自动分类平台的功能和算法性能。</a:t>
            </a:r>
            <a:endParaRPr lang="zh-CN" altLang="en-US" sz="2400">
              <a:latin typeface="+mn-ea"/>
              <a:cs typeface="+mn-ea"/>
              <a:sym typeface="+mn-ea"/>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3" name="图片 2" descr="logo1"/>
          <p:cNvPicPr>
            <a:picLocks noChangeAspect="1"/>
          </p:cNvPicPr>
          <p:nvPr>
            <p:custDataLst>
              <p:tags r:id="rId1"/>
            </p:custDataLst>
          </p:nvPr>
        </p:nvPicPr>
        <p:blipFill>
          <a:blip r:embed="rId2"/>
          <a:stretch>
            <a:fillRect/>
          </a:stretch>
        </p:blipFill>
        <p:spPr>
          <a:xfrm>
            <a:off x="185420" y="8255"/>
            <a:ext cx="3094990" cy="748030"/>
          </a:xfrm>
          <a:prstGeom prst="rect">
            <a:avLst/>
          </a:prstGeom>
        </p:spPr>
      </p:pic>
      <p:pic>
        <p:nvPicPr>
          <p:cNvPr id="7" name="图片 6" descr="logo2"/>
          <p:cNvPicPr>
            <a:picLocks noChangeAspect="1"/>
          </p:cNvPicPr>
          <p:nvPr>
            <p:custDataLst>
              <p:tags r:id="rId3"/>
            </p:custDataLst>
          </p:nvPr>
        </p:nvPicPr>
        <p:blipFill>
          <a:blip r:embed="rId4"/>
          <a:stretch>
            <a:fillRect/>
          </a:stretch>
        </p:blipFill>
        <p:spPr>
          <a:xfrm>
            <a:off x="3406775" y="4445"/>
            <a:ext cx="3599180" cy="739775"/>
          </a:xfrm>
          <a:prstGeom prst="rect">
            <a:avLst/>
          </a:prstGeom>
        </p:spPr>
      </p:pic>
      <p:pic>
        <p:nvPicPr>
          <p:cNvPr id="4098" name="Picture 2" descr="https://timgsa.baidu.com/timg?image&amp;quality=80&amp;size=b9999_10000&amp;sec=1572675711950&amp;di=746c62304ad94862884dff7b2a9071c3&amp;imgtype=0&amp;src=http%3A%2F%2Fpic2.cmt.com.cn%2FWebImages%2F42833%2F42833_5f4a9922-608b-41fd-aea2-e6f9670ffd91.jpg"/>
          <p:cNvPicPr>
            <a:picLocks noChangeAspect="1" noChangeArrowheads="1"/>
          </p:cNvPicPr>
          <p:nvPr>
            <p:custDataLst>
              <p:tags r:id="rId5"/>
            </p:custDataLst>
          </p:nvPr>
        </p:nvPicPr>
        <p:blipFill>
          <a:blip r:embed="rId6">
            <a:extLst>
              <a:ext uri="{28A0092B-C50C-407E-A947-70E740481C1C}">
                <a14:useLocalDpi xmlns:a14="http://schemas.microsoft.com/office/drawing/2010/main" val="0"/>
              </a:ext>
            </a:extLst>
          </a:blip>
          <a:srcRect/>
          <a:stretch>
            <a:fillRect/>
          </a:stretch>
        </p:blipFill>
        <p:spPr bwMode="auto">
          <a:xfrm>
            <a:off x="632460" y="833755"/>
            <a:ext cx="8236585" cy="5975985"/>
          </a:xfrm>
          <a:prstGeom prst="rect">
            <a:avLst/>
          </a:prstGeom>
          <a:noFill/>
          <a:extLst>
            <a:ext uri="{909E8E84-426E-40DD-AFC4-6F175D3DCCD1}">
              <a14:hiddenFill xmlns:a14="http://schemas.microsoft.com/office/drawing/2010/main">
                <a:solidFill>
                  <a:srgbClr val="FFFFFF"/>
                </a:solidFill>
              </a14:hiddenFill>
            </a:ext>
          </a:extLst>
        </p:spPr>
      </p:pic>
      <p:sp>
        <p:nvSpPr>
          <p:cNvPr id="53282" name="文本框 7"/>
          <p:cNvSpPr txBox="1">
            <a:spLocks noChangeArrowheads="1"/>
          </p:cNvSpPr>
          <p:nvPr>
            <p:custDataLst>
              <p:tags r:id="rId7"/>
            </p:custDataLst>
          </p:nvPr>
        </p:nvSpPr>
        <p:spPr bwMode="auto">
          <a:xfrm>
            <a:off x="-43815" y="833755"/>
            <a:ext cx="23177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课题背景</a:t>
            </a:r>
            <a:endParaRPr lang="zh-CN" altLang="en-US" sz="3600" b="1" u="sng"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9341485" y="1729740"/>
            <a:ext cx="2344420" cy="3991610"/>
          </a:xfrm>
          <a:prstGeom prst="rect">
            <a:avLst/>
          </a:prstGeom>
          <a:noFill/>
        </p:spPr>
        <p:txBody>
          <a:bodyPr wrap="square" rtlCol="0" anchor="t">
            <a:noAutofit/>
          </a:bodyPr>
          <a:p>
            <a:r>
              <a:rPr lang="en-US" altLang="zh-CN" sz="2000" kern="100" dirty="0" smtClean="0">
                <a:effectLst/>
                <a:latin typeface="+mn-ea"/>
                <a:cs typeface="+mn-ea"/>
                <a:sym typeface="+mn-ea"/>
              </a:rPr>
              <a:t>    </a:t>
            </a:r>
            <a:r>
              <a:rPr lang="zh-CN" altLang="en-US" sz="2000" kern="100" dirty="0" smtClean="0">
                <a:effectLst/>
                <a:latin typeface="+mn-ea"/>
                <a:cs typeface="+mn-ea"/>
                <a:sym typeface="+mn-ea"/>
              </a:rPr>
              <a:t>心律失常是一种常见、多发和死亡率高的心血管</a:t>
            </a:r>
            <a:r>
              <a:rPr lang="zh-CN" altLang="en-US" sz="2000" kern="100" dirty="0" smtClean="0">
                <a:effectLst/>
                <a:latin typeface="+mn-ea"/>
                <a:cs typeface="+mn-ea"/>
                <a:sym typeface="+mn-ea"/>
              </a:rPr>
              <a:t>类疾病。</a:t>
            </a:r>
            <a:endParaRPr lang="zh-CN" altLang="en-US" sz="2000" kern="100" dirty="0" smtClean="0">
              <a:effectLst/>
              <a:latin typeface="+mn-ea"/>
              <a:cs typeface="+mn-ea"/>
              <a:sym typeface="+mn-ea"/>
            </a:endParaRPr>
          </a:p>
          <a:p>
            <a:r>
              <a:rPr lang="zh-CN" altLang="en-US" sz="2000" kern="100" dirty="0" smtClean="0">
                <a:effectLst/>
                <a:latin typeface="+mn-ea"/>
                <a:cs typeface="+mn-ea"/>
                <a:sym typeface="+mn-ea"/>
              </a:rPr>
              <a:t> </a:t>
            </a:r>
            <a:r>
              <a:rPr lang="en-US" altLang="zh-CN" sz="2000" kern="100" dirty="0" smtClean="0">
                <a:effectLst/>
                <a:latin typeface="+mn-ea"/>
                <a:cs typeface="+mn-ea"/>
                <a:sym typeface="+mn-ea"/>
              </a:rPr>
              <a:t>   </a:t>
            </a:r>
            <a:r>
              <a:rPr lang="zh-CN" altLang="en-US" sz="2000" kern="100" dirty="0" smtClean="0">
                <a:effectLst/>
                <a:latin typeface="+mn-ea"/>
                <a:cs typeface="+mn-ea"/>
                <a:sym typeface="+mn-ea"/>
              </a:rPr>
              <a:t>具有病情隐蔽、危险性高和突发性强等特点。</a:t>
            </a:r>
            <a:endParaRPr lang="zh-CN" altLang="en-US" sz="2000" kern="100" dirty="0" smtClean="0">
              <a:effectLst/>
              <a:latin typeface="+mn-ea"/>
              <a:cs typeface="+mn-ea"/>
              <a:sym typeface="+mn-ea"/>
            </a:endParaRPr>
          </a:p>
          <a:p>
            <a:r>
              <a:rPr lang="zh-CN" altLang="en-US" sz="2000" kern="100" dirty="0" smtClean="0">
                <a:effectLst/>
                <a:latin typeface="+mn-ea"/>
                <a:cs typeface="+mn-ea"/>
                <a:sym typeface="+mn-ea"/>
              </a:rPr>
              <a:t> </a:t>
            </a:r>
            <a:r>
              <a:rPr lang="en-US" altLang="zh-CN" sz="2000" kern="100" dirty="0" smtClean="0">
                <a:effectLst/>
                <a:latin typeface="+mn-ea"/>
                <a:cs typeface="+mn-ea"/>
                <a:sym typeface="+mn-ea"/>
              </a:rPr>
              <a:t>   </a:t>
            </a:r>
            <a:r>
              <a:rPr lang="zh-CN" altLang="en-US" sz="2000" kern="100" dirty="0" smtClean="0">
                <a:effectLst/>
                <a:latin typeface="+mn-ea"/>
                <a:cs typeface="+mn-ea"/>
                <a:sym typeface="+mn-ea"/>
              </a:rPr>
              <a:t>由心律失常引发患者致死的比例在逐年增高。</a:t>
            </a:r>
            <a:endParaRPr lang="zh-CN" altLang="en-US" sz="2000" kern="100" dirty="0" smtClean="0">
              <a:effectLst/>
              <a:latin typeface="+mn-ea"/>
              <a:cs typeface="+mn-ea"/>
              <a:sym typeface="+mn-ea"/>
            </a:endParaRPr>
          </a:p>
          <a:p>
            <a:r>
              <a:rPr lang="en-US" altLang="zh-CN" sz="2000" kern="100" dirty="0" smtClean="0">
                <a:solidFill>
                  <a:srgbClr val="FF0000"/>
                </a:solidFill>
                <a:latin typeface="+mn-ea"/>
                <a:cs typeface="+mn-ea"/>
                <a:sym typeface="+mn-ea"/>
              </a:rPr>
              <a:t>    </a:t>
            </a:r>
            <a:r>
              <a:rPr lang="zh-CN" altLang="en-US" sz="2000" kern="100" dirty="0" smtClean="0">
                <a:solidFill>
                  <a:srgbClr val="FF0000"/>
                </a:solidFill>
                <a:latin typeface="+mn-ea"/>
                <a:cs typeface="+mn-ea"/>
                <a:sym typeface="+mn-ea"/>
              </a:rPr>
              <a:t>为客观、准确、快速地心电图自动分析，需要借助人工智能和优化算法。</a:t>
            </a:r>
            <a:endParaRPr lang="zh-CN" altLang="en-US" sz="2000" kern="100" dirty="0" smtClean="0">
              <a:solidFill>
                <a:srgbClr val="FF0000"/>
              </a:solidFill>
              <a:latin typeface="+mn-ea"/>
              <a:cs typeface="+mn-ea"/>
            </a:endParaRPr>
          </a:p>
          <a:p>
            <a:endParaRPr lang="zh-CN" altLang="en-US" sz="2000" kern="100" dirty="0" smtClean="0">
              <a:effectLst/>
              <a:latin typeface="+mn-ea"/>
              <a:cs typeface="+mn-ea"/>
              <a:sym typeface="+mn-ea"/>
            </a:endParaRPr>
          </a:p>
        </p:txBody>
      </p:sp>
      <p:sp>
        <p:nvSpPr>
          <p:cNvPr id="2" name="文本框 1"/>
          <p:cNvSpPr txBox="1"/>
          <p:nvPr/>
        </p:nvSpPr>
        <p:spPr>
          <a:xfrm>
            <a:off x="6617970" y="6441440"/>
            <a:ext cx="4740275"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1. </a:t>
            </a:r>
            <a:r>
              <a:rPr lang="zh-CN" altLang="en-US" sz="1400" dirty="0">
                <a:latin typeface="+mn-ea"/>
                <a:cs typeface="+mn-ea"/>
                <a:sym typeface="+mn-ea"/>
              </a:rPr>
              <a:t>心血管疾病相关背景图</a:t>
            </a:r>
            <a:endParaRPr lang="zh-CN" altLang="en-US" sz="1400" dirty="0">
              <a:latin typeface="+mn-ea"/>
              <a:cs typeface="+mn-ea"/>
              <a:sym typeface="+mn-ea"/>
            </a:endParaRPr>
          </a:p>
        </p:txBody>
      </p:sp>
      <p:sp>
        <p:nvSpPr>
          <p:cNvPr id="4" name="矩形 3"/>
          <p:cNvSpPr/>
          <p:nvPr>
            <p:custDataLst>
              <p:tags r:id="rId8"/>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5" name="图片 4" descr="logo1"/>
          <p:cNvPicPr>
            <a:picLocks noChangeAspect="1"/>
          </p:cNvPicPr>
          <p:nvPr>
            <p:custDataLst>
              <p:tags r:id="rId9"/>
            </p:custDataLst>
          </p:nvPr>
        </p:nvPicPr>
        <p:blipFill>
          <a:blip r:embed="rId2"/>
          <a:stretch>
            <a:fillRect/>
          </a:stretch>
        </p:blipFill>
        <p:spPr>
          <a:xfrm>
            <a:off x="207645" y="-17145"/>
            <a:ext cx="3094990" cy="748030"/>
          </a:xfrm>
          <a:prstGeom prst="rect">
            <a:avLst/>
          </a:prstGeom>
        </p:spPr>
      </p:pic>
      <p:pic>
        <p:nvPicPr>
          <p:cNvPr id="9" name="图片 8" descr="logo2"/>
          <p:cNvPicPr>
            <a:picLocks noChangeAspect="1"/>
          </p:cNvPicPr>
          <p:nvPr>
            <p:custDataLst>
              <p:tags r:id="rId10"/>
            </p:custDataLst>
          </p:nvPr>
        </p:nvPicPr>
        <p:blipFill>
          <a:blip r:embed="rId4"/>
          <a:stretch>
            <a:fillRect/>
          </a:stretch>
        </p:blipFill>
        <p:spPr>
          <a:xfrm>
            <a:off x="3429000" y="-20955"/>
            <a:ext cx="3599180" cy="739775"/>
          </a:xfrm>
          <a:prstGeom prst="rect">
            <a:avLst/>
          </a:prstGeom>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04775" y="894080"/>
            <a:ext cx="436054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在校期间研究成果</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p:cNvSpPr/>
          <p:nvPr>
            <p:custDataLst>
              <p:tags r:id="rId2"/>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3"/>
            </p:custDataLst>
          </p:nvPr>
        </p:nvPicPr>
        <p:blipFill>
          <a:blip r:embed="rId4"/>
          <a:stretch>
            <a:fillRect/>
          </a:stretch>
        </p:blipFill>
        <p:spPr>
          <a:xfrm>
            <a:off x="185420" y="8255"/>
            <a:ext cx="3094990" cy="748030"/>
          </a:xfrm>
          <a:prstGeom prst="rect">
            <a:avLst/>
          </a:prstGeom>
        </p:spPr>
      </p:pic>
      <p:pic>
        <p:nvPicPr>
          <p:cNvPr id="7" name="图片 6" descr="logo2"/>
          <p:cNvPicPr>
            <a:picLocks noChangeAspect="1"/>
          </p:cNvPicPr>
          <p:nvPr>
            <p:custDataLst>
              <p:tags r:id="rId5"/>
            </p:custDataLst>
          </p:nvPr>
        </p:nvPicPr>
        <p:blipFill>
          <a:blip r:embed="rId6"/>
          <a:stretch>
            <a:fillRect/>
          </a:stretch>
        </p:blipFill>
        <p:spPr>
          <a:xfrm>
            <a:off x="3406775" y="4445"/>
            <a:ext cx="3599180" cy="739775"/>
          </a:xfrm>
          <a:prstGeom prst="rect">
            <a:avLst/>
          </a:prstGeom>
        </p:spPr>
      </p:pic>
      <p:sp>
        <p:nvSpPr>
          <p:cNvPr id="2" name="文本框 1"/>
          <p:cNvSpPr txBox="1"/>
          <p:nvPr/>
        </p:nvSpPr>
        <p:spPr>
          <a:xfrm>
            <a:off x="181610" y="1591945"/>
            <a:ext cx="11823065" cy="4742815"/>
          </a:xfrm>
          <a:prstGeom prst="rect">
            <a:avLst/>
          </a:prstGeom>
          <a:noFill/>
        </p:spPr>
        <p:txBody>
          <a:bodyPr wrap="square" rtlCol="0">
            <a:spAutoFit/>
          </a:bodyPr>
          <a:p>
            <a:pPr indent="0">
              <a:lnSpc>
                <a:spcPct val="210000"/>
              </a:lnSpc>
              <a:buFont typeface="Wingdings" panose="05000000000000000000" charset="0"/>
              <a:buNone/>
            </a:pPr>
            <a:r>
              <a:rPr lang="en-US" altLang="zh-CN" sz="1600">
                <a:solidFill>
                  <a:srgbClr val="FF0000"/>
                </a:solidFill>
                <a:latin typeface="Times New Roman" panose="02020603050405020304" charset="0"/>
                <a:cs typeface="Times New Roman" panose="02020603050405020304" charset="0"/>
              </a:rPr>
              <a:t>[1] </a:t>
            </a:r>
            <a:r>
              <a:rPr lang="zh-CN" altLang="en-US" sz="1600">
                <a:solidFill>
                  <a:srgbClr val="FF0000"/>
                </a:solidFill>
                <a:latin typeface="Times New Roman" panose="02020603050405020304" charset="0"/>
                <a:cs typeface="Times New Roman" panose="02020603050405020304" charset="0"/>
              </a:rPr>
              <a:t>Jiahao Li</a:t>
            </a:r>
            <a:r>
              <a:rPr lang="zh-CN" altLang="en-US" sz="1600">
                <a:latin typeface="Times New Roman" panose="02020603050405020304" charset="0"/>
                <a:cs typeface="Times New Roman" panose="02020603050405020304" charset="0"/>
              </a:rPr>
              <a:t>，Shao-peng Pang，Fangzhou Xu，Peng Ji，Shuwang Zhou，Minglei Shu.Two-dimensional ECG-based cardiac arrhythmia classification using DSE-ResNet[J].Scientific Reports（中科院三</a:t>
            </a:r>
            <a:r>
              <a:rPr lang="zh-CN" altLang="en-US" sz="1600" kern="100" dirty="0">
                <a:effectLst/>
                <a:latin typeface="Times New Roman" panose="02020603050405020304" charset="0"/>
                <a:ea typeface="宋体" panose="02010600030101010101" pitchFamily="2" charset="-122"/>
                <a:cs typeface="Times New Roman" panose="02020603050405020304" charset="0"/>
                <a:sym typeface="+mn-ea"/>
              </a:rPr>
              <a:t>区，</a:t>
            </a:r>
            <a:r>
              <a:rPr lang="en-US" altLang="zh-CN" sz="1600" kern="100" dirty="0">
                <a:effectLst/>
                <a:latin typeface="Times New Roman" panose="02020603050405020304" charset="0"/>
                <a:ea typeface="宋体" panose="02010600030101010101" pitchFamily="2" charset="-122"/>
                <a:cs typeface="Times New Roman" panose="02020603050405020304" charset="0"/>
                <a:sym typeface="+mn-ea"/>
              </a:rPr>
              <a:t>IF=4.996</a:t>
            </a:r>
            <a:r>
              <a:rPr lang="zh-CN" altLang="en-US"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p>
            <a:pPr indent="0">
              <a:lnSpc>
                <a:spcPct val="210000"/>
              </a:lnSpc>
              <a:buFont typeface="Wingdings" panose="05000000000000000000" charset="0"/>
              <a:buNone/>
            </a:pPr>
            <a:r>
              <a:rPr lang="en-US" altLang="zh-CN" sz="1600">
                <a:latin typeface="Times New Roman" panose="02020603050405020304" charset="0"/>
                <a:cs typeface="Times New Roman" panose="02020603050405020304" charset="0"/>
              </a:rPr>
              <a:t>[2] </a:t>
            </a:r>
            <a:r>
              <a:rPr lang="zh-CN" altLang="en-US" sz="1600">
                <a:latin typeface="Times New Roman" panose="02020603050405020304" charset="0"/>
                <a:cs typeface="Times New Roman" panose="02020603050405020304" charset="0"/>
              </a:rPr>
              <a:t>Chuanzhe Zhang，</a:t>
            </a:r>
            <a:r>
              <a:rPr lang="zh-CN" altLang="en-US" sz="1600">
                <a:solidFill>
                  <a:srgbClr val="FF0000"/>
                </a:solidFill>
                <a:latin typeface="Times New Roman" panose="02020603050405020304" charset="0"/>
                <a:cs typeface="Times New Roman" panose="02020603050405020304" charset="0"/>
              </a:rPr>
              <a:t>Jiahao Li</a:t>
            </a:r>
            <a:r>
              <a:rPr lang="zh-CN" altLang="en-US" sz="1600">
                <a:latin typeface="Times New Roman" panose="02020603050405020304" charset="0"/>
                <a:cs typeface="Times New Roman" panose="02020603050405020304" charset="0"/>
              </a:rPr>
              <a:t>，Shao-peng Pang，Fangzhou Xu，Shuwang Zhou.A 12-lead ECG correlation network model exploring the inter-lead relationships[J].EPL（中科院三区，</a:t>
            </a:r>
            <a:r>
              <a:rPr lang="en-US" altLang="zh-CN" sz="1600">
                <a:latin typeface="Times New Roman" panose="02020603050405020304" charset="0"/>
                <a:cs typeface="Times New Roman" panose="02020603050405020304" charset="0"/>
              </a:rPr>
              <a:t>IF=1.958</a:t>
            </a:r>
            <a:r>
              <a:rPr lang="zh-CN" altLang="en-US"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p>
            <a:pPr indent="0">
              <a:lnSpc>
                <a:spcPct val="210000"/>
              </a:lnSpc>
              <a:buFont typeface="Wingdings" panose="05000000000000000000" charset="0"/>
              <a:buNone/>
            </a:pPr>
            <a:r>
              <a:rPr lang="en-US" altLang="zh-CN" sz="1600">
                <a:latin typeface="Times New Roman" panose="02020603050405020304" charset="0"/>
                <a:cs typeface="Times New Roman" panose="02020603050405020304" charset="0"/>
              </a:rPr>
              <a:t>[3] </a:t>
            </a:r>
            <a:r>
              <a:rPr lang="zh-CN" altLang="en-US" sz="1600">
                <a:latin typeface="Times New Roman" panose="02020603050405020304" charset="0"/>
                <a:cs typeface="Times New Roman" panose="02020603050405020304" charset="0"/>
              </a:rPr>
              <a:t>Shao-peng Pang，</a:t>
            </a:r>
            <a:r>
              <a:rPr lang="zh-CN" altLang="en-US" sz="1600">
                <a:solidFill>
                  <a:srgbClr val="FF0000"/>
                </a:solidFill>
                <a:latin typeface="Times New Roman" panose="02020603050405020304" charset="0"/>
                <a:cs typeface="Times New Roman" panose="02020603050405020304" charset="0"/>
              </a:rPr>
              <a:t>Jiahao Li</a:t>
            </a:r>
            <a:r>
              <a:rPr lang="zh-CN" altLang="en-US" sz="1600">
                <a:latin typeface="Times New Roman" panose="02020603050405020304" charset="0"/>
                <a:cs typeface="Times New Roman" panose="02020603050405020304" charset="0"/>
              </a:rPr>
              <a:t>，Fangzhou Xu，Shuwang Zhou.Redundancy analysis of 12-lead ECG in automatic arrhythmia recognition[J].Physiological Measurement（审中，中科院三区，</a:t>
            </a:r>
            <a:r>
              <a:rPr lang="en-US" altLang="zh-CN" sz="1600">
                <a:latin typeface="Times New Roman" panose="02020603050405020304" charset="0"/>
                <a:cs typeface="Times New Roman" panose="02020603050405020304" charset="0"/>
              </a:rPr>
              <a:t>IF=2.688</a:t>
            </a:r>
            <a:r>
              <a:rPr lang="zh-CN" altLang="en-US" sz="1600">
                <a:latin typeface="Times New Roman" panose="02020603050405020304" charset="0"/>
                <a:cs typeface="Times New Roman" panose="02020603050405020304" charset="0"/>
              </a:rPr>
              <a:t>）</a:t>
            </a:r>
            <a:endParaRPr lang="zh-CN" altLang="en-US" sz="1600">
              <a:latin typeface="Times New Roman" panose="02020603050405020304" charset="0"/>
              <a:cs typeface="Times New Roman" panose="02020603050405020304" charset="0"/>
            </a:endParaRPr>
          </a:p>
          <a:p>
            <a:pPr indent="0">
              <a:lnSpc>
                <a:spcPct val="210000"/>
              </a:lnSpc>
              <a:buFont typeface="Wingdings" panose="05000000000000000000" charset="0"/>
              <a:buNone/>
            </a:pPr>
            <a:r>
              <a:rPr lang="en-US" altLang="zh-CN" sz="1600">
                <a:latin typeface="Times New Roman" panose="02020603050405020304" charset="0"/>
                <a:cs typeface="Times New Roman" panose="02020603050405020304" charset="0"/>
              </a:rPr>
              <a:t>[4] </a:t>
            </a:r>
            <a:r>
              <a:rPr lang="zh-CN" altLang="en-US" sz="1600">
                <a:latin typeface="Times New Roman" panose="02020603050405020304" charset="0"/>
                <a:cs typeface="Times New Roman" panose="02020603050405020304" charset="0"/>
              </a:rPr>
              <a:t>发明专利：庞少鹏，</a:t>
            </a:r>
            <a:r>
              <a:rPr lang="zh-CN" altLang="en-US" sz="1600">
                <a:solidFill>
                  <a:srgbClr val="FF0000"/>
                </a:solidFill>
                <a:latin typeface="Times New Roman" panose="02020603050405020304" charset="0"/>
                <a:cs typeface="Times New Roman" panose="02020603050405020304" charset="0"/>
              </a:rPr>
              <a:t>李家豪</a:t>
            </a:r>
            <a:r>
              <a:rPr lang="zh-CN" altLang="en-US" sz="1600">
                <a:latin typeface="Times New Roman" panose="02020603050405020304" charset="0"/>
                <a:cs typeface="Times New Roman" panose="02020603050405020304" charset="0"/>
              </a:rPr>
              <a:t>，舒明雷.一种基于十二导联心电数据二维化的多输入残差神经网络的ECG信号分类方法，实审阶段</a:t>
            </a:r>
            <a:endParaRPr lang="zh-CN" altLang="en-US" sz="1600">
              <a:latin typeface="Times New Roman" panose="02020603050405020304" charset="0"/>
              <a:cs typeface="Times New Roman" panose="02020603050405020304" charset="0"/>
            </a:endParaRPr>
          </a:p>
          <a:p>
            <a:pPr indent="0">
              <a:lnSpc>
                <a:spcPct val="210000"/>
              </a:lnSpc>
              <a:buFont typeface="Wingdings" panose="05000000000000000000" charset="0"/>
              <a:buNone/>
            </a:pPr>
            <a:r>
              <a:rPr lang="en-US" altLang="zh-CN" sz="1600">
                <a:latin typeface="Times New Roman" panose="02020603050405020304" charset="0"/>
                <a:cs typeface="Times New Roman" panose="02020603050405020304" charset="0"/>
              </a:rPr>
              <a:t>[5] </a:t>
            </a:r>
            <a:r>
              <a:rPr lang="zh-CN" altLang="en-US" sz="1600">
                <a:latin typeface="Times New Roman" panose="02020603050405020304" charset="0"/>
                <a:cs typeface="Times New Roman" panose="02020603050405020304" charset="0"/>
              </a:rPr>
              <a:t>发明专利：庞少鹏，</a:t>
            </a:r>
            <a:r>
              <a:rPr lang="zh-CN" altLang="en-US" sz="1600">
                <a:solidFill>
                  <a:srgbClr val="FF0000"/>
                </a:solidFill>
                <a:latin typeface="Times New Roman" panose="02020603050405020304" charset="0"/>
                <a:cs typeface="Times New Roman" panose="02020603050405020304" charset="0"/>
              </a:rPr>
              <a:t>李家豪</a:t>
            </a:r>
            <a:r>
              <a:rPr lang="zh-CN" altLang="en-US" sz="1600">
                <a:latin typeface="Times New Roman" panose="02020603050405020304" charset="0"/>
                <a:cs typeface="Times New Roman" panose="02020603050405020304" charset="0"/>
              </a:rPr>
              <a:t>，李广良.一种基于Opencv的菲涅尔透镜中心定位方法，实审阶段</a:t>
            </a:r>
            <a:endParaRPr lang="zh-CN" altLang="en-US" sz="1600">
              <a:latin typeface="Times New Roman" panose="02020603050405020304" charset="0"/>
              <a:cs typeface="Times New Roman" panose="02020603050405020304" charset="0"/>
            </a:endParaRPr>
          </a:p>
          <a:p>
            <a:pPr indent="0">
              <a:lnSpc>
                <a:spcPct val="210000"/>
              </a:lnSpc>
              <a:buFont typeface="Wingdings" panose="05000000000000000000" charset="0"/>
              <a:buNone/>
            </a:pPr>
            <a:r>
              <a:rPr lang="en-US" altLang="zh-CN" sz="1600">
                <a:latin typeface="Times New Roman" panose="02020603050405020304" charset="0"/>
                <a:cs typeface="Times New Roman" panose="02020603050405020304" charset="0"/>
              </a:rPr>
              <a:t>[6] </a:t>
            </a:r>
            <a:r>
              <a:rPr lang="zh-CN" altLang="en-US" sz="1600">
                <a:latin typeface="Times New Roman" panose="02020603050405020304" charset="0"/>
                <a:cs typeface="Times New Roman" panose="02020603050405020304" charset="0"/>
              </a:rPr>
              <a:t>比赛：第十八届</a:t>
            </a:r>
            <a:r>
              <a:rPr lang="en-US" altLang="zh-CN" sz="1600">
                <a:latin typeface="Times New Roman" panose="02020603050405020304" charset="0"/>
                <a:cs typeface="Times New Roman" panose="02020603050405020304" charset="0"/>
              </a:rPr>
              <a:t>“</a:t>
            </a:r>
            <a:r>
              <a:rPr lang="zh-CN" altLang="en-US" sz="1600">
                <a:latin typeface="Times New Roman" panose="02020603050405020304" charset="0"/>
                <a:cs typeface="Times New Roman" panose="02020603050405020304" charset="0"/>
              </a:rPr>
              <a:t>华为杯</a:t>
            </a:r>
            <a:r>
              <a:rPr lang="en-US" altLang="zh-CN" sz="1600">
                <a:latin typeface="Times New Roman" panose="02020603050405020304" charset="0"/>
                <a:cs typeface="Times New Roman" panose="02020603050405020304" charset="0"/>
              </a:rPr>
              <a:t>”</a:t>
            </a:r>
            <a:r>
              <a:rPr lang="zh-CN" altLang="en-US" sz="1600">
                <a:latin typeface="Times New Roman" panose="02020603050405020304" charset="0"/>
                <a:cs typeface="Times New Roman" panose="02020603050405020304" charset="0"/>
              </a:rPr>
              <a:t>研究生数学建模大赛国家二等奖（第一位）</a:t>
            </a:r>
            <a:endParaRPr lang="zh-CN" altLang="en-US" sz="1600">
              <a:latin typeface="Times New Roman" panose="02020603050405020304" charset="0"/>
              <a:cs typeface="Times New Roman" panose="02020603050405020304"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635" y="2303780"/>
            <a:ext cx="12192635" cy="2731770"/>
          </a:xfrm>
          <a:prstGeom prst="rect">
            <a:avLst/>
          </a:prstGeom>
          <a:solidFill>
            <a:srgbClr val="0174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0" b="1" spc="300" dirty="0" smtClean="0">
                <a:latin typeface="华文楷体" panose="02010600040101010101" charset="-122"/>
                <a:ea typeface="华文楷体" panose="02010600040101010101" charset="-122"/>
              </a:rPr>
              <a:t>敬请各位老师批评指正</a:t>
            </a:r>
            <a:endParaRPr lang="zh-CN" altLang="en-US" sz="8000" b="1" spc="300" dirty="0" smtClean="0">
              <a:latin typeface="华文楷体" panose="02010600040101010101" charset="-122"/>
              <a:ea typeface="华文楷体" panose="02010600040101010101" charset="-122"/>
            </a:endParaRPr>
          </a:p>
        </p:txBody>
      </p:sp>
      <p:sp>
        <p:nvSpPr>
          <p:cNvPr id="6" name="矩形 5"/>
          <p:cNvSpPr/>
          <p:nvPr>
            <p:custDataLst>
              <p:tags r:id="rId1"/>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5" name="图片 4"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custDataLst>
              <p:tags r:id="rId1"/>
            </p:custDataLst>
          </p:nvPr>
        </p:nvSpPr>
        <p:spPr>
          <a:xfrm>
            <a:off x="422396" y="3922643"/>
            <a:ext cx="11304103" cy="521970"/>
          </a:xfrm>
          <a:prstGeom prst="rect">
            <a:avLst/>
          </a:prstGeom>
        </p:spPr>
        <p:txBody>
          <a:bodyPr wrap="square">
            <a:spAutoFit/>
          </a:bodyPr>
          <a:p>
            <a:pPr indent="127000" algn="just"/>
            <a:r>
              <a:rPr lang="en-US" altLang="zh-CN" sz="2800" kern="100" dirty="0">
                <a:latin typeface="宋体" panose="02010600030101010101" pitchFamily="2" charset="-122"/>
              </a:rPr>
              <a:t>   </a:t>
            </a:r>
            <a:endParaRPr lang="zh-CN" altLang="en-US" sz="2800" kern="100" dirty="0" smtClean="0">
              <a:solidFill>
                <a:srgbClr val="FF0000"/>
              </a:solidFill>
              <a:latin typeface="宋体" panose="02010600030101010101" pitchFamily="2" charset="-122"/>
            </a:endParaRPr>
          </a:p>
        </p:txBody>
      </p:sp>
      <p:sp>
        <p:nvSpPr>
          <p:cNvPr id="53282" name="文本框 7"/>
          <p:cNvSpPr txBox="1">
            <a:spLocks noChangeArrowheads="1"/>
          </p:cNvSpPr>
          <p:nvPr>
            <p:custDataLst>
              <p:tags r:id="rId2"/>
            </p:custDataLst>
          </p:nvPr>
        </p:nvSpPr>
        <p:spPr bwMode="auto">
          <a:xfrm>
            <a:off x="0" y="833755"/>
            <a:ext cx="23177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课题背景</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a:blip r:embed="rId3"/>
          <a:stretch>
            <a:fillRect/>
          </a:stretch>
        </p:blipFill>
        <p:spPr>
          <a:xfrm>
            <a:off x="185420" y="2912745"/>
            <a:ext cx="4588510" cy="3434715"/>
          </a:xfrm>
          <a:prstGeom prst="rect">
            <a:avLst/>
          </a:prstGeom>
        </p:spPr>
      </p:pic>
      <p:pic>
        <p:nvPicPr>
          <p:cNvPr id="9" name="图片 8"/>
          <p:cNvPicPr>
            <a:picLocks noChangeAspect="1"/>
          </p:cNvPicPr>
          <p:nvPr/>
        </p:nvPicPr>
        <p:blipFill>
          <a:blip r:embed="rId4"/>
          <a:stretch>
            <a:fillRect/>
          </a:stretch>
        </p:blipFill>
        <p:spPr>
          <a:xfrm>
            <a:off x="5194935" y="2912745"/>
            <a:ext cx="6358255" cy="3406775"/>
          </a:xfrm>
          <a:prstGeom prst="rect">
            <a:avLst/>
          </a:prstGeom>
        </p:spPr>
      </p:pic>
      <p:sp>
        <p:nvSpPr>
          <p:cNvPr id="10" name="文本框 9"/>
          <p:cNvSpPr txBox="1"/>
          <p:nvPr/>
        </p:nvSpPr>
        <p:spPr>
          <a:xfrm>
            <a:off x="297180" y="1718945"/>
            <a:ext cx="11218545" cy="891540"/>
          </a:xfrm>
          <a:prstGeom prst="rect">
            <a:avLst/>
          </a:prstGeom>
          <a:noFill/>
        </p:spPr>
        <p:txBody>
          <a:bodyPr wrap="square" rtlCol="0">
            <a:spAutoFit/>
          </a:bodyPr>
          <a:p>
            <a:r>
              <a:rPr lang="en-US" altLang="zh-CN" sz="2800"/>
              <a:t>         </a:t>
            </a:r>
            <a:r>
              <a:rPr lang="zh-CN" altLang="en-US" sz="2400"/>
              <a:t>不同设备能够测量的导联信号的</a:t>
            </a:r>
            <a:r>
              <a:rPr lang="zh-CN" altLang="en-US" sz="2400"/>
              <a:t>数量不同，设计多种模式的心电输入方式以兼容不同便携式设备实现心律失常的自动识别成为新的</a:t>
            </a:r>
            <a:r>
              <a:rPr lang="zh-CN" altLang="en-US" sz="2400"/>
              <a:t>研究方向。</a:t>
            </a:r>
            <a:endParaRPr lang="zh-CN" altLang="en-US" sz="2400"/>
          </a:p>
        </p:txBody>
      </p:sp>
      <p:sp>
        <p:nvSpPr>
          <p:cNvPr id="4" name="文本框 3"/>
          <p:cNvSpPr txBox="1"/>
          <p:nvPr/>
        </p:nvSpPr>
        <p:spPr>
          <a:xfrm>
            <a:off x="3573145" y="6430010"/>
            <a:ext cx="6096000" cy="306705"/>
          </a:xfrm>
          <a:prstGeom prst="rect">
            <a:avLst/>
          </a:prstGeom>
          <a:noFill/>
        </p:spPr>
        <p:txBody>
          <a:bodyPr wrap="square" rtlCol="0" anchor="t">
            <a:spAutoFit/>
          </a:bodyPr>
          <a:p>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图</a:t>
            </a:r>
            <a:r>
              <a:rPr lang="en-US" altLang="zh-CN" sz="1400" dirty="0">
                <a:latin typeface="宋体" panose="02010600030101010101" pitchFamily="2" charset="-122"/>
                <a:ea typeface="宋体" panose="02010600030101010101" pitchFamily="2" charset="-122"/>
                <a:cs typeface="宋体" panose="02010600030101010101" pitchFamily="2" charset="-122"/>
                <a:sym typeface="+mn-ea"/>
              </a:rPr>
              <a:t>2. </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生活中常见的便携式测量</a:t>
            </a:r>
            <a:r>
              <a:rPr lang="en-US" altLang="zh-CN" sz="1400" dirty="0">
                <a:latin typeface="宋体" panose="02010600030101010101" pitchFamily="2" charset="-122"/>
                <a:ea typeface="宋体" panose="02010600030101010101" pitchFamily="2" charset="-122"/>
                <a:cs typeface="宋体" panose="02010600030101010101" pitchFamily="2" charset="-122"/>
                <a:sym typeface="+mn-ea"/>
              </a:rPr>
              <a:t>ECG</a:t>
            </a:r>
            <a:r>
              <a:rPr lang="zh-CN" altLang="en-US" sz="1400" dirty="0">
                <a:latin typeface="宋体" panose="02010600030101010101" pitchFamily="2" charset="-122"/>
                <a:ea typeface="宋体" panose="02010600030101010101" pitchFamily="2" charset="-122"/>
                <a:cs typeface="宋体" panose="02010600030101010101" pitchFamily="2" charset="-122"/>
                <a:sym typeface="+mn-ea"/>
              </a:rPr>
              <a:t>设备</a:t>
            </a:r>
            <a:endParaRPr lang="zh-CN" altLang="en-US" sz="1400" dirty="0">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11" name="矩形 10"/>
          <p:cNvSpPr/>
          <p:nvPr>
            <p:custDataLst>
              <p:tags r:id="rId5"/>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11" descr="logo1"/>
          <p:cNvPicPr>
            <a:picLocks noChangeAspect="1"/>
          </p:cNvPicPr>
          <p:nvPr>
            <p:custDataLst>
              <p:tags r:id="rId6"/>
            </p:custDataLst>
          </p:nvPr>
        </p:nvPicPr>
        <p:blipFill>
          <a:blip r:embed="rId7"/>
          <a:stretch>
            <a:fillRect/>
          </a:stretch>
        </p:blipFill>
        <p:spPr>
          <a:xfrm>
            <a:off x="185420" y="8255"/>
            <a:ext cx="3094990" cy="748030"/>
          </a:xfrm>
          <a:prstGeom prst="rect">
            <a:avLst/>
          </a:prstGeom>
        </p:spPr>
      </p:pic>
      <p:pic>
        <p:nvPicPr>
          <p:cNvPr id="14" name="图片 13" descr="logo2"/>
          <p:cNvPicPr>
            <a:picLocks noChangeAspect="1"/>
          </p:cNvPicPr>
          <p:nvPr>
            <p:custDataLst>
              <p:tags r:id="rId8"/>
            </p:custDataLst>
          </p:nvPr>
        </p:nvPicPr>
        <p:blipFill>
          <a:blip r:embed="rId9"/>
          <a:stretch>
            <a:fillRect/>
          </a:stretch>
        </p:blipFill>
        <p:spPr>
          <a:xfrm>
            <a:off x="3406775" y="4445"/>
            <a:ext cx="3599180" cy="739775"/>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矩形 1"/>
          <p:cNvSpPr/>
          <p:nvPr/>
        </p:nvSpPr>
        <p:spPr>
          <a:xfrm>
            <a:off x="1688465" y="1830070"/>
            <a:ext cx="8815070" cy="3023870"/>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p>
            <a:pPr algn="l">
              <a:lnSpc>
                <a:spcPct val="120000"/>
              </a:lnSpc>
            </a:pPr>
            <a:endParaRPr lang="zh-CN" altLang="en-US" sz="2400">
              <a:latin typeface="等线" panose="02010600030101010101" charset="-122"/>
              <a:ea typeface="等线" panose="02010600030101010101" charset="-122"/>
              <a:cs typeface="等线" panose="02010600030101010101" charset="-122"/>
            </a:endParaRPr>
          </a:p>
        </p:txBody>
      </p:sp>
      <p:sp>
        <p:nvSpPr>
          <p:cNvPr id="53282" name="文本框 7"/>
          <p:cNvSpPr txBox="1">
            <a:spLocks noChangeArrowheads="1"/>
          </p:cNvSpPr>
          <p:nvPr>
            <p:custDataLst>
              <p:tags r:id="rId1"/>
            </p:custDataLst>
          </p:nvPr>
        </p:nvSpPr>
        <p:spPr bwMode="auto">
          <a:xfrm>
            <a:off x="0" y="833755"/>
            <a:ext cx="350520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研究目的与</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意义</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文本框 10"/>
          <p:cNvSpPr txBox="1">
            <a:spLocks noChangeArrowheads="1"/>
          </p:cNvSpPr>
          <p:nvPr>
            <p:custDataLst>
              <p:tags r:id="rId2"/>
            </p:custDataLst>
          </p:nvPr>
        </p:nvSpPr>
        <p:spPr bwMode="auto">
          <a:xfrm>
            <a:off x="2119086" y="1670046"/>
            <a:ext cx="457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3600" b="1" dirty="0">
                <a:solidFill>
                  <a:srgbClr val="FFFFFF"/>
                </a:solidFill>
                <a:latin typeface="微软雅黑" panose="020B0503020204020204" pitchFamily="34" charset="-122"/>
              </a:rPr>
              <a:t>目</a:t>
            </a:r>
            <a:endParaRPr lang="zh-CN" altLang="en-US" sz="3600" b="1" dirty="0">
              <a:solidFill>
                <a:srgbClr val="FFFFFF"/>
              </a:solidFill>
              <a:latin typeface="微软雅黑" panose="020B0503020204020204" pitchFamily="34" charset="-122"/>
            </a:endParaRPr>
          </a:p>
        </p:txBody>
      </p:sp>
      <p:sp>
        <p:nvSpPr>
          <p:cNvPr id="34" name="文本框 11"/>
          <p:cNvSpPr txBox="1">
            <a:spLocks noChangeArrowheads="1"/>
          </p:cNvSpPr>
          <p:nvPr>
            <p:custDataLst>
              <p:tags r:id="rId3"/>
            </p:custDataLst>
          </p:nvPr>
        </p:nvSpPr>
        <p:spPr bwMode="auto">
          <a:xfrm>
            <a:off x="3884386" y="1670046"/>
            <a:ext cx="457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3600" b="1" dirty="0">
                <a:solidFill>
                  <a:srgbClr val="FFFFFF"/>
                </a:solidFill>
                <a:latin typeface="微软雅黑" panose="020B0503020204020204" pitchFamily="34" charset="-122"/>
              </a:rPr>
              <a:t>的</a:t>
            </a:r>
            <a:endParaRPr lang="zh-CN" altLang="en-US" sz="3600" b="1" dirty="0">
              <a:solidFill>
                <a:srgbClr val="FFFFFF"/>
              </a:solidFill>
              <a:latin typeface="微软雅黑" panose="020B0503020204020204" pitchFamily="34" charset="-122"/>
            </a:endParaRPr>
          </a:p>
        </p:txBody>
      </p:sp>
      <p:sp>
        <p:nvSpPr>
          <p:cNvPr id="64" name="文本框 17"/>
          <p:cNvSpPr txBox="1">
            <a:spLocks noChangeArrowheads="1"/>
          </p:cNvSpPr>
          <p:nvPr>
            <p:custDataLst>
              <p:tags r:id="rId4"/>
            </p:custDataLst>
          </p:nvPr>
        </p:nvSpPr>
        <p:spPr bwMode="auto">
          <a:xfrm>
            <a:off x="807995" y="4627694"/>
            <a:ext cx="838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endParaRPr lang="zh-CN" altLang="en-US" sz="2300" b="1">
              <a:solidFill>
                <a:srgbClr val="5A5252"/>
              </a:solidFill>
              <a:latin typeface="微软雅黑" panose="020B0503020204020204" pitchFamily="34" charset="-122"/>
            </a:endParaRPr>
          </a:p>
        </p:txBody>
      </p:sp>
      <p:sp>
        <p:nvSpPr>
          <p:cNvPr id="65" name="文本框 19"/>
          <p:cNvSpPr txBox="1">
            <a:spLocks noChangeArrowheads="1"/>
          </p:cNvSpPr>
          <p:nvPr>
            <p:custDataLst>
              <p:tags r:id="rId5"/>
            </p:custDataLst>
          </p:nvPr>
        </p:nvSpPr>
        <p:spPr bwMode="auto">
          <a:xfrm>
            <a:off x="6503640" y="4295140"/>
            <a:ext cx="88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2300">
                <a:solidFill>
                  <a:srgbClr val="5A5252"/>
                </a:solidFill>
                <a:latin typeface="微软雅黑" panose="020B0503020204020204" pitchFamily="34" charset="-122"/>
              </a:rPr>
              <a:t> </a:t>
            </a:r>
            <a:endParaRPr lang="zh-CN" altLang="en-US" sz="2300">
              <a:solidFill>
                <a:srgbClr val="5A5252"/>
              </a:solidFill>
              <a:latin typeface="微软雅黑" panose="020B0503020204020204" pitchFamily="34" charset="-122"/>
            </a:endParaRPr>
          </a:p>
        </p:txBody>
      </p:sp>
      <p:sp>
        <p:nvSpPr>
          <p:cNvPr id="66" name="文本框 21"/>
          <p:cNvSpPr txBox="1">
            <a:spLocks noChangeArrowheads="1"/>
          </p:cNvSpPr>
          <p:nvPr>
            <p:custDataLst>
              <p:tags r:id="rId6"/>
            </p:custDataLst>
          </p:nvPr>
        </p:nvSpPr>
        <p:spPr bwMode="auto">
          <a:xfrm>
            <a:off x="4732295" y="5364294"/>
            <a:ext cx="88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2300">
                <a:solidFill>
                  <a:srgbClr val="5A5252"/>
                </a:solidFill>
                <a:latin typeface="微软雅黑" panose="020B0503020204020204" pitchFamily="34" charset="-122"/>
              </a:rPr>
              <a:t> </a:t>
            </a:r>
            <a:endParaRPr lang="zh-CN" altLang="en-US" sz="2300">
              <a:solidFill>
                <a:srgbClr val="5A5252"/>
              </a:solidFill>
              <a:latin typeface="微软雅黑" panose="020B0503020204020204" pitchFamily="34" charset="-122"/>
            </a:endParaRPr>
          </a:p>
        </p:txBody>
      </p:sp>
      <p:sp>
        <p:nvSpPr>
          <p:cNvPr id="67" name="文本框 23"/>
          <p:cNvSpPr txBox="1">
            <a:spLocks noChangeArrowheads="1"/>
          </p:cNvSpPr>
          <p:nvPr>
            <p:custDataLst>
              <p:tags r:id="rId7"/>
            </p:custDataLst>
          </p:nvPr>
        </p:nvSpPr>
        <p:spPr bwMode="auto">
          <a:xfrm>
            <a:off x="4427495" y="6088194"/>
            <a:ext cx="889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2300">
                <a:solidFill>
                  <a:srgbClr val="5A5252"/>
                </a:solidFill>
                <a:latin typeface="微软雅黑" panose="020B0503020204020204" pitchFamily="34" charset="-122"/>
              </a:rPr>
              <a:t> </a:t>
            </a:r>
            <a:endParaRPr lang="zh-CN" altLang="en-US" sz="2300">
              <a:solidFill>
                <a:srgbClr val="5A5252"/>
              </a:solidFill>
              <a:latin typeface="微软雅黑" panose="020B0503020204020204" pitchFamily="34" charset="-122"/>
            </a:endParaRPr>
          </a:p>
        </p:txBody>
      </p:sp>
      <p:sp>
        <p:nvSpPr>
          <p:cNvPr id="68" name="文本框 13"/>
          <p:cNvSpPr txBox="1">
            <a:spLocks noChangeArrowheads="1"/>
          </p:cNvSpPr>
          <p:nvPr>
            <p:custDataLst>
              <p:tags r:id="rId8"/>
            </p:custDataLst>
          </p:nvPr>
        </p:nvSpPr>
        <p:spPr bwMode="auto">
          <a:xfrm>
            <a:off x="7781190" y="1652394"/>
            <a:ext cx="457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3600" b="1" dirty="0">
                <a:solidFill>
                  <a:srgbClr val="FFFFFF"/>
                </a:solidFill>
                <a:latin typeface="微软雅黑" panose="020B0503020204020204" pitchFamily="34" charset="-122"/>
              </a:rPr>
              <a:t>意</a:t>
            </a:r>
            <a:endParaRPr lang="zh-CN" altLang="en-US" sz="3600" b="1" dirty="0">
              <a:solidFill>
                <a:srgbClr val="FFFFFF"/>
              </a:solidFill>
              <a:latin typeface="微软雅黑" panose="020B0503020204020204" pitchFamily="34" charset="-122"/>
            </a:endParaRPr>
          </a:p>
        </p:txBody>
      </p:sp>
      <p:sp>
        <p:nvSpPr>
          <p:cNvPr id="69" name="文本框 14"/>
          <p:cNvSpPr txBox="1">
            <a:spLocks noChangeArrowheads="1"/>
          </p:cNvSpPr>
          <p:nvPr>
            <p:custDataLst>
              <p:tags r:id="rId9"/>
            </p:custDataLst>
          </p:nvPr>
        </p:nvSpPr>
        <p:spPr bwMode="auto">
          <a:xfrm>
            <a:off x="9707574" y="1680969"/>
            <a:ext cx="4572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r>
              <a:rPr lang="zh-CN" altLang="en-US" sz="3600" b="1" dirty="0">
                <a:solidFill>
                  <a:srgbClr val="FFFFFF"/>
                </a:solidFill>
                <a:latin typeface="微软雅黑" panose="020B0503020204020204" pitchFamily="34" charset="-122"/>
              </a:rPr>
              <a:t>义</a:t>
            </a:r>
            <a:endParaRPr lang="zh-CN" altLang="en-US" sz="3600" b="1" dirty="0">
              <a:solidFill>
                <a:srgbClr val="FFFFFF"/>
              </a:solidFill>
              <a:latin typeface="微软雅黑" panose="020B0503020204020204" pitchFamily="34" charset="-122"/>
            </a:endParaRPr>
          </a:p>
        </p:txBody>
      </p:sp>
      <p:sp>
        <p:nvSpPr>
          <p:cNvPr id="70" name="文本框 29"/>
          <p:cNvSpPr txBox="1">
            <a:spLocks noChangeArrowheads="1"/>
          </p:cNvSpPr>
          <p:nvPr>
            <p:custDataLst>
              <p:tags r:id="rId10"/>
            </p:custDataLst>
          </p:nvPr>
        </p:nvSpPr>
        <p:spPr bwMode="auto">
          <a:xfrm>
            <a:off x="10414000" y="5603240"/>
            <a:ext cx="8382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Aft>
                <a:spcPct val="0"/>
              </a:spcAft>
              <a:buFontTx/>
              <a:buNone/>
            </a:pPr>
            <a:endParaRPr lang="zh-CN" altLang="en-US" sz="2300" b="1">
              <a:solidFill>
                <a:srgbClr val="5A5252"/>
              </a:solidFill>
              <a:latin typeface="微软雅黑" panose="020B0503020204020204" pitchFamily="34" charset="-122"/>
            </a:endParaRPr>
          </a:p>
        </p:txBody>
      </p:sp>
      <p:sp>
        <p:nvSpPr>
          <p:cNvPr id="71" name="文本框 1"/>
          <p:cNvSpPr txBox="1">
            <a:spLocks noChangeArrowheads="1"/>
          </p:cNvSpPr>
          <p:nvPr>
            <p:custDataLst>
              <p:tags r:id="rId11"/>
            </p:custDataLst>
          </p:nvPr>
        </p:nvSpPr>
        <p:spPr bwMode="auto">
          <a:xfrm>
            <a:off x="6548090" y="2438381"/>
            <a:ext cx="4629732"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30000"/>
              </a:lnSpc>
              <a:spcAft>
                <a:spcPts val="1000"/>
              </a:spcAft>
              <a:buFont typeface="Arial" panose="020B0604020202020204" pitchFamily="34" charset="0"/>
              <a:buChar char="•"/>
              <a:defRPr sz="1600">
                <a:solidFill>
                  <a:schemeClr val="tx1"/>
                </a:solidFill>
                <a:latin typeface="Arial" panose="020B0604020202020204" pitchFamily="34" charset="0"/>
                <a:ea typeface="微软雅黑" panose="020B0503020204020204" pitchFamily="34" charset="-122"/>
              </a:defRPr>
            </a:lvl1pPr>
            <a:lvl2pPr marL="742950" indent="-28575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2pPr>
            <a:lvl3pPr marL="11430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3pPr>
            <a:lvl4pPr marL="16002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4pPr>
            <a:lvl5pPr marL="2057400" indent="-228600">
              <a:lnSpc>
                <a:spcPct val="130000"/>
              </a:lnSpc>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130000"/>
              </a:lnSpc>
              <a:spcBef>
                <a:spcPct val="0"/>
              </a:spcBef>
              <a:spcAft>
                <a:spcPts val="1000"/>
              </a:spcAft>
              <a:buFont typeface="Arial" panose="020B0604020202020204" pitchFamily="34" charset="0"/>
              <a:buChar char="•"/>
              <a:tabLst>
                <a:tab pos="1609725" algn="l"/>
              </a:tabLst>
              <a:defRPr sz="1600">
                <a:solidFill>
                  <a:schemeClr val="tx1"/>
                </a:solidFill>
                <a:latin typeface="Arial" panose="020B0604020202020204" pitchFamily="34" charset="0"/>
                <a:ea typeface="微软雅黑" panose="020B0503020204020204" pitchFamily="34" charset="-122"/>
              </a:defRPr>
            </a:lvl9pPr>
          </a:lstStyle>
          <a:p>
            <a:pPr algn="just">
              <a:lnSpc>
                <a:spcPct val="150000"/>
              </a:lnSpc>
              <a:spcAft>
                <a:spcPct val="0"/>
              </a:spcAft>
              <a:buFontTx/>
              <a:buNone/>
            </a:pPr>
            <a:r>
              <a:rPr lang="zh-CN" altLang="en-US" sz="2000" b="1" dirty="0" smtClean="0">
                <a:latin typeface="楷体" panose="02010609060101010101" pitchFamily="49" charset="-122"/>
                <a:ea typeface="楷体" panose="02010609060101010101" pitchFamily="49" charset="-122"/>
              </a:rPr>
              <a:t>   </a:t>
            </a:r>
            <a:endParaRPr lang="zh-CN" altLang="zh-CN" sz="2000" b="1" dirty="0">
              <a:solidFill>
                <a:srgbClr val="FF0000"/>
              </a:solidFill>
              <a:latin typeface="楷体" panose="02010609060101010101" pitchFamily="49" charset="-122"/>
              <a:ea typeface="楷体" panose="02010609060101010101" pitchFamily="49" charset="-122"/>
            </a:endParaRPr>
          </a:p>
        </p:txBody>
      </p:sp>
      <p:sp>
        <p:nvSpPr>
          <p:cNvPr id="5" name="文本框 4"/>
          <p:cNvSpPr txBox="1"/>
          <p:nvPr>
            <p:custDataLst>
              <p:tags r:id="rId12"/>
            </p:custDataLst>
          </p:nvPr>
        </p:nvSpPr>
        <p:spPr>
          <a:xfrm>
            <a:off x="1561465" y="2240280"/>
            <a:ext cx="9737725" cy="3192780"/>
          </a:xfrm>
          <a:prstGeom prst="rect">
            <a:avLst/>
          </a:prstGeom>
          <a:noFill/>
        </p:spPr>
        <p:txBody>
          <a:bodyPr wrap="square" rtlCol="0">
            <a:spAutoFit/>
          </a:bodyPr>
          <a:p>
            <a:pPr marL="342900" indent="-342900">
              <a:lnSpc>
                <a:spcPct val="120000"/>
              </a:lnSpc>
              <a:buFont typeface="Wingdings" panose="05000000000000000000" charset="0"/>
              <a:buChar char="Ø"/>
            </a:pPr>
            <a:r>
              <a:rPr lang="zh-CN" altLang="en-US" sz="2400">
                <a:latin typeface="+mn-ea"/>
                <a:cs typeface="+mn-ea"/>
                <a:sym typeface="+mn-ea"/>
              </a:rPr>
              <a:t>提供一种新的处理不同采样长度的十二导联ECG的方法。</a:t>
            </a:r>
            <a:endParaRPr lang="zh-CN" altLang="en-US" sz="2400">
              <a:latin typeface="+mn-ea"/>
              <a:cs typeface="+mn-ea"/>
              <a:sym typeface="+mn-ea"/>
            </a:endParaRPr>
          </a:p>
          <a:p>
            <a:pPr marL="342900" indent="-342900">
              <a:lnSpc>
                <a:spcPct val="120000"/>
              </a:lnSpc>
              <a:buFont typeface="Wingdings" panose="05000000000000000000" charset="0"/>
              <a:buChar char="Ø"/>
            </a:pPr>
            <a:endParaRPr lang="zh-CN" altLang="en-US" sz="2400">
              <a:latin typeface="+mn-ea"/>
              <a:cs typeface="+mn-ea"/>
              <a:sym typeface="+mn-ea"/>
            </a:endParaRPr>
          </a:p>
          <a:p>
            <a:pPr marL="342900" indent="-342900">
              <a:lnSpc>
                <a:spcPct val="120000"/>
              </a:lnSpc>
              <a:buFont typeface="Wingdings" panose="05000000000000000000" charset="0"/>
              <a:buChar char="Ø"/>
            </a:pPr>
            <a:r>
              <a:rPr lang="zh-CN" altLang="en-US" sz="2400">
                <a:latin typeface="+mn-ea"/>
                <a:cs typeface="+mn-ea"/>
                <a:sym typeface="+mn-ea"/>
              </a:rPr>
              <a:t>建立一种二维数据通用的深度学习模型。</a:t>
            </a:r>
            <a:endParaRPr lang="zh-CN" altLang="en-US" sz="2400">
              <a:latin typeface="+mn-ea"/>
              <a:cs typeface="+mn-ea"/>
              <a:sym typeface="+mn-ea"/>
            </a:endParaRPr>
          </a:p>
          <a:p>
            <a:pPr marL="342900" indent="-342900">
              <a:lnSpc>
                <a:spcPct val="120000"/>
              </a:lnSpc>
              <a:buFont typeface="Wingdings" panose="05000000000000000000" charset="0"/>
              <a:buChar char="Ø"/>
            </a:pPr>
            <a:endParaRPr lang="zh-CN" altLang="en-US" sz="2400">
              <a:latin typeface="+mn-ea"/>
              <a:cs typeface="+mn-ea"/>
              <a:sym typeface="+mn-ea"/>
            </a:endParaRPr>
          </a:p>
          <a:p>
            <a:pPr marL="342900" indent="-342900">
              <a:lnSpc>
                <a:spcPct val="120000"/>
              </a:lnSpc>
              <a:buFont typeface="Wingdings" panose="05000000000000000000" charset="0"/>
              <a:buChar char="Ø"/>
            </a:pPr>
            <a:r>
              <a:rPr lang="zh-CN" altLang="en-US" sz="2400">
                <a:latin typeface="+mn-ea"/>
                <a:cs typeface="+mn-ea"/>
                <a:sym typeface="+mn-ea"/>
              </a:rPr>
              <a:t>构建一种基于Flask的</a:t>
            </a:r>
            <a:r>
              <a:rPr lang="zh-CN" altLang="en-US" sz="2400">
                <a:latin typeface="+mn-ea"/>
                <a:cs typeface="+mn-ea"/>
                <a:sym typeface="+mn-ea"/>
              </a:rPr>
              <a:t>线上心律失常自动分类平台。</a:t>
            </a:r>
            <a:endParaRPr lang="zh-CN" altLang="en-US" sz="2400">
              <a:latin typeface="+mn-ea"/>
              <a:cs typeface="+mn-ea"/>
              <a:sym typeface="+mn-ea"/>
            </a:endParaRPr>
          </a:p>
          <a:p>
            <a:pPr marL="342900" indent="-342900">
              <a:lnSpc>
                <a:spcPct val="120000"/>
              </a:lnSpc>
              <a:buFont typeface="Wingdings" panose="05000000000000000000" charset="0"/>
              <a:buChar char="Ø"/>
            </a:pPr>
            <a:endParaRPr sz="2400">
              <a:latin typeface="+mn-ea"/>
              <a:cs typeface="+mn-ea"/>
            </a:endParaRPr>
          </a:p>
          <a:p>
            <a:pPr marL="342900" indent="-342900">
              <a:lnSpc>
                <a:spcPct val="120000"/>
              </a:lnSpc>
              <a:buFont typeface="Wingdings" panose="05000000000000000000" charset="0"/>
              <a:buChar char="Ø"/>
            </a:pPr>
            <a:r>
              <a:rPr lang="zh-CN" altLang="en-US" sz="2400">
                <a:latin typeface="+mn-ea"/>
                <a:cs typeface="+mn-ea"/>
              </a:rPr>
              <a:t>为深度学习过程中探究</a:t>
            </a:r>
            <a:r>
              <a:rPr sz="2400">
                <a:latin typeface="+mn-ea"/>
                <a:cs typeface="+mn-ea"/>
              </a:rPr>
              <a:t>导联冗余性问题提供新的</a:t>
            </a:r>
            <a:r>
              <a:rPr lang="zh-CN" sz="2400">
                <a:latin typeface="+mn-ea"/>
                <a:cs typeface="+mn-ea"/>
              </a:rPr>
              <a:t>研究</a:t>
            </a:r>
            <a:r>
              <a:rPr sz="2400">
                <a:latin typeface="+mn-ea"/>
                <a:cs typeface="+mn-ea"/>
              </a:rPr>
              <a:t>视角。</a:t>
            </a:r>
            <a:endParaRPr lang="en-US" altLang="zh-CN" sz="2400">
              <a:latin typeface="+mn-ea"/>
              <a:cs typeface="+mn-ea"/>
            </a:endParaRPr>
          </a:p>
        </p:txBody>
      </p:sp>
      <p:sp>
        <p:nvSpPr>
          <p:cNvPr id="8" name="矩形 7"/>
          <p:cNvSpPr/>
          <p:nvPr>
            <p:custDataLst>
              <p:tags r:id="rId13"/>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descr="logo1"/>
          <p:cNvPicPr>
            <a:picLocks noChangeAspect="1"/>
          </p:cNvPicPr>
          <p:nvPr>
            <p:custDataLst>
              <p:tags r:id="rId14"/>
            </p:custDataLst>
          </p:nvPr>
        </p:nvPicPr>
        <p:blipFill>
          <a:blip r:embed="rId15"/>
          <a:stretch>
            <a:fillRect/>
          </a:stretch>
        </p:blipFill>
        <p:spPr>
          <a:xfrm>
            <a:off x="185420" y="8255"/>
            <a:ext cx="3094990" cy="748030"/>
          </a:xfrm>
          <a:prstGeom prst="rect">
            <a:avLst/>
          </a:prstGeom>
        </p:spPr>
      </p:pic>
      <p:pic>
        <p:nvPicPr>
          <p:cNvPr id="10" name="图片 9" descr="logo2"/>
          <p:cNvPicPr>
            <a:picLocks noChangeAspect="1"/>
          </p:cNvPicPr>
          <p:nvPr>
            <p:custDataLst>
              <p:tags r:id="rId16"/>
            </p:custDataLst>
          </p:nvPr>
        </p:nvPicPr>
        <p:blipFill>
          <a:blip r:embed="rId17"/>
          <a:stretch>
            <a:fillRect/>
          </a:stretch>
        </p:blipFill>
        <p:spPr>
          <a:xfrm>
            <a:off x="3406775" y="4445"/>
            <a:ext cx="3599180" cy="739775"/>
          </a:xfrm>
          <a:prstGeom prst="rect">
            <a:avLst/>
          </a:prstGeom>
        </p:spPr>
      </p:pic>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3255" name="组合 102"/>
          <p:cNvGrpSpPr/>
          <p:nvPr/>
        </p:nvGrpSpPr>
        <p:grpSpPr bwMode="auto">
          <a:xfrm>
            <a:off x="3046730" y="3221990"/>
            <a:ext cx="646430" cy="622935"/>
            <a:chOff x="2944759" y="497532"/>
            <a:chExt cx="657188" cy="663945"/>
          </a:xfrm>
        </p:grpSpPr>
        <p:sp>
          <p:nvSpPr>
            <p:cNvPr id="106" name="矩形 105"/>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07" name="矩形 106"/>
            <p:cNvSpPr/>
            <p:nvPr/>
          </p:nvSpPr>
          <p:spPr>
            <a:xfrm>
              <a:off x="2944759" y="497532"/>
              <a:ext cx="575039" cy="577140"/>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二</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104" name="文本框 103"/>
          <p:cNvSpPr txBox="1"/>
          <p:nvPr/>
        </p:nvSpPr>
        <p:spPr>
          <a:xfrm>
            <a:off x="4086225" y="3138830"/>
            <a:ext cx="4757898" cy="70675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sz="4000" dirty="0">
                <a:solidFill>
                  <a:srgbClr val="FF0000">
                    <a:alpha val="75000"/>
                  </a:srgbClr>
                </a:solidFill>
              </a:rPr>
              <a:t>研究现状与研究对象</a:t>
            </a:r>
            <a:endParaRPr lang="zh-CN" altLang="en-US" sz="4000" dirty="0">
              <a:solidFill>
                <a:srgbClr val="FF0000">
                  <a:alpha val="75000"/>
                </a:srgbClr>
              </a:solidFill>
            </a:endParaRPr>
          </a:p>
        </p:txBody>
      </p:sp>
      <p:sp>
        <p:nvSpPr>
          <p:cNvPr id="3" name="矩形 2"/>
          <p:cNvSpPr/>
          <p:nvPr>
            <p:custDataLst>
              <p:tags r:id="rId1"/>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8" name="图片 7"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3255"/>
                                        </p:tgtEl>
                                        <p:attrNameLst>
                                          <p:attrName>style.visibility</p:attrName>
                                        </p:attrNameLst>
                                      </p:cBhvr>
                                      <p:to>
                                        <p:strVal val="visible"/>
                                      </p:to>
                                    </p:set>
                                    <p:anim calcmode="lin" valueType="num">
                                      <p:cBhvr>
                                        <p:cTn id="7" dur="500" fill="hold"/>
                                        <p:tgtEl>
                                          <p:spTgt spid="53255"/>
                                        </p:tgtEl>
                                        <p:attrNameLst>
                                          <p:attrName>ppt_w</p:attrName>
                                        </p:attrNameLst>
                                      </p:cBhvr>
                                      <p:tavLst>
                                        <p:tav tm="0">
                                          <p:val>
                                            <p:fltVal val="0"/>
                                          </p:val>
                                        </p:tav>
                                        <p:tav tm="100000">
                                          <p:val>
                                            <p:strVal val="#ppt_w"/>
                                          </p:val>
                                        </p:tav>
                                      </p:tavLst>
                                    </p:anim>
                                    <p:anim calcmode="lin" valueType="num">
                                      <p:cBhvr>
                                        <p:cTn id="8" dur="500" fill="hold"/>
                                        <p:tgtEl>
                                          <p:spTgt spid="53255"/>
                                        </p:tgtEl>
                                        <p:attrNameLst>
                                          <p:attrName>ppt_h</p:attrName>
                                        </p:attrNameLst>
                                      </p:cBhvr>
                                      <p:tavLst>
                                        <p:tav tm="0">
                                          <p:val>
                                            <p:fltVal val="0"/>
                                          </p:val>
                                        </p:tav>
                                        <p:tav tm="100000">
                                          <p:val>
                                            <p:strVal val="#ppt_h"/>
                                          </p:val>
                                        </p:tav>
                                      </p:tavLst>
                                    </p:anim>
                                    <p:animEffect transition="in" filter="fade">
                                      <p:cBhvr>
                                        <p:cTn id="9" dur="500"/>
                                        <p:tgtEl>
                                          <p:spTgt spid="53255"/>
                                        </p:tgtEl>
                                      </p:cBhvr>
                                    </p:animEffect>
                                  </p:childTnLst>
                                </p:cTn>
                              </p:par>
                              <p:par>
                                <p:cTn id="10" presetID="12" presetClass="entr" presetSubtype="8" fill="hold" grpId="0" nodeType="withEffect">
                                  <p:stCondLst>
                                    <p:cond delay="500"/>
                                  </p:stCondLst>
                                  <p:childTnLst>
                                    <p:set>
                                      <p:cBhvr>
                                        <p:cTn id="11" dur="1" fill="hold">
                                          <p:stCondLst>
                                            <p:cond delay="0"/>
                                          </p:stCondLst>
                                        </p:cTn>
                                        <p:tgtEl>
                                          <p:spTgt spid="104"/>
                                        </p:tgtEl>
                                        <p:attrNameLst>
                                          <p:attrName>style.visibility</p:attrName>
                                        </p:attrNameLst>
                                      </p:cBhvr>
                                      <p:to>
                                        <p:strVal val="visible"/>
                                      </p:to>
                                    </p:set>
                                    <p:anim calcmode="lin" valueType="num">
                                      <p:cBhvr additive="base">
                                        <p:cTn id="12" dur="500"/>
                                        <p:tgtEl>
                                          <p:spTgt spid="104"/>
                                        </p:tgtEl>
                                        <p:attrNameLst>
                                          <p:attrName>ppt_x</p:attrName>
                                        </p:attrNameLst>
                                      </p:cBhvr>
                                      <p:tavLst>
                                        <p:tav tm="0">
                                          <p:val>
                                            <p:strVal val="#ppt_x-#ppt_w*1.125000"/>
                                          </p:val>
                                        </p:tav>
                                        <p:tav tm="100000">
                                          <p:val>
                                            <p:strVal val="#ppt_x"/>
                                          </p:val>
                                        </p:tav>
                                      </p:tavLst>
                                    </p:anim>
                                    <p:animEffect transition="in" filter="wipe(right)">
                                      <p:cBhvr>
                                        <p:cTn id="1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52705" y="833755"/>
            <a:ext cx="463359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研究现状与</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研究对象</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2" name="图片 11"/>
          <p:cNvPicPr>
            <a:picLocks noChangeAspect="1"/>
          </p:cNvPicPr>
          <p:nvPr>
            <p:custDataLst>
              <p:tags r:id="rId2"/>
            </p:custDataLst>
          </p:nvPr>
        </p:nvPicPr>
        <p:blipFill>
          <a:blip r:embed="rId3"/>
          <a:stretch>
            <a:fillRect/>
          </a:stretch>
        </p:blipFill>
        <p:spPr>
          <a:xfrm>
            <a:off x="698500" y="1479550"/>
            <a:ext cx="10591800" cy="2804160"/>
          </a:xfrm>
          <a:prstGeom prst="rect">
            <a:avLst/>
          </a:prstGeom>
        </p:spPr>
      </p:pic>
      <p:sp>
        <p:nvSpPr>
          <p:cNvPr id="2" name="文本框 1"/>
          <p:cNvSpPr txBox="1"/>
          <p:nvPr/>
        </p:nvSpPr>
        <p:spPr>
          <a:xfrm>
            <a:off x="4721225" y="4201795"/>
            <a:ext cx="6096000"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3. </a:t>
            </a:r>
            <a:r>
              <a:rPr lang="zh-CN" altLang="en-US" sz="1400" dirty="0">
                <a:latin typeface="+mn-ea"/>
                <a:cs typeface="+mn-ea"/>
                <a:sym typeface="+mn-ea"/>
              </a:rPr>
              <a:t>研究现状</a:t>
            </a:r>
            <a:endParaRPr lang="zh-CN" altLang="en-US" sz="1400" dirty="0">
              <a:latin typeface="+mn-ea"/>
              <a:cs typeface="+mn-ea"/>
              <a:sym typeface="+mn-ea"/>
            </a:endParaRPr>
          </a:p>
        </p:txBody>
      </p:sp>
      <p:sp>
        <p:nvSpPr>
          <p:cNvPr id="9" name="矩形 8"/>
          <p:cNvSpPr/>
          <p:nvPr>
            <p:custDataLst>
              <p:tags r:id="rId4"/>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0" name="图片 9" descr="logo1"/>
          <p:cNvPicPr>
            <a:picLocks noChangeAspect="1"/>
          </p:cNvPicPr>
          <p:nvPr>
            <p:custDataLst>
              <p:tags r:id="rId5"/>
            </p:custDataLst>
          </p:nvPr>
        </p:nvPicPr>
        <p:blipFill>
          <a:blip r:embed="rId6"/>
          <a:stretch>
            <a:fillRect/>
          </a:stretch>
        </p:blipFill>
        <p:spPr>
          <a:xfrm>
            <a:off x="185420" y="8255"/>
            <a:ext cx="3094990" cy="748030"/>
          </a:xfrm>
          <a:prstGeom prst="rect">
            <a:avLst/>
          </a:prstGeom>
        </p:spPr>
      </p:pic>
      <p:pic>
        <p:nvPicPr>
          <p:cNvPr id="11" name="图片 10" descr="logo2"/>
          <p:cNvPicPr>
            <a:picLocks noChangeAspect="1"/>
          </p:cNvPicPr>
          <p:nvPr>
            <p:custDataLst>
              <p:tags r:id="rId7"/>
            </p:custDataLst>
          </p:nvPr>
        </p:nvPicPr>
        <p:blipFill>
          <a:blip r:embed="rId8"/>
          <a:stretch>
            <a:fillRect/>
          </a:stretch>
        </p:blipFill>
        <p:spPr>
          <a:xfrm>
            <a:off x="3406775" y="4445"/>
            <a:ext cx="3599180" cy="739775"/>
          </a:xfrm>
          <a:prstGeom prst="rect">
            <a:avLst/>
          </a:prstGeom>
        </p:spPr>
      </p:pic>
      <p:sp>
        <p:nvSpPr>
          <p:cNvPr id="3" name="文本框 2"/>
          <p:cNvSpPr txBox="1"/>
          <p:nvPr>
            <p:custDataLst>
              <p:tags r:id="rId9"/>
            </p:custDataLst>
          </p:nvPr>
        </p:nvSpPr>
        <p:spPr>
          <a:xfrm>
            <a:off x="6767195" y="4608195"/>
            <a:ext cx="4677410" cy="1885315"/>
          </a:xfrm>
          <a:prstGeom prst="rect">
            <a:avLst/>
          </a:prstGeom>
          <a:noFill/>
        </p:spPr>
        <p:txBody>
          <a:bodyPr wrap="square" rtlCol="0">
            <a:noAutofit/>
          </a:bodyPr>
          <a:p>
            <a:pPr>
              <a:lnSpc>
                <a:spcPct val="130000"/>
              </a:lnSpc>
            </a:pPr>
            <a:r>
              <a:rPr lang="zh-CN" altLang="en-US" sz="2000" b="1">
                <a:latin typeface="+mn-ea"/>
                <a:cs typeface="+mn-ea"/>
              </a:rPr>
              <a:t>研究对象</a:t>
            </a:r>
            <a:r>
              <a:rPr lang="zh-CN" altLang="en-US" sz="2000">
                <a:latin typeface="+mn-ea"/>
                <a:cs typeface="+mn-ea"/>
              </a:rPr>
              <a:t>：</a:t>
            </a:r>
            <a:endParaRPr lang="en-US" altLang="zh-CN" sz="2000">
              <a:latin typeface="+mn-ea"/>
              <a:cs typeface="+mn-ea"/>
            </a:endParaRPr>
          </a:p>
          <a:p>
            <a:pPr>
              <a:lnSpc>
                <a:spcPct val="130000"/>
              </a:lnSpc>
            </a:pPr>
            <a:r>
              <a:rPr lang="zh-CN" altLang="en-US" sz="2000">
                <a:solidFill>
                  <a:srgbClr val="000000"/>
                </a:solidFill>
                <a:latin typeface="+mn-ea"/>
                <a:cs typeface="+mn-ea"/>
              </a:rPr>
              <a:t>（</a:t>
            </a:r>
            <a:r>
              <a:rPr lang="en-US" altLang="zh-CN" sz="2000">
                <a:solidFill>
                  <a:srgbClr val="000000"/>
                </a:solidFill>
                <a:latin typeface="+mn-ea"/>
                <a:cs typeface="+mn-ea"/>
              </a:rPr>
              <a:t>1</a:t>
            </a:r>
            <a:r>
              <a:rPr lang="zh-CN" altLang="en-US" sz="2000">
                <a:solidFill>
                  <a:srgbClr val="000000"/>
                </a:solidFill>
                <a:latin typeface="+mn-ea"/>
                <a:cs typeface="+mn-ea"/>
              </a:rPr>
              <a:t>）基于</a:t>
            </a:r>
            <a:r>
              <a:rPr lang="zh-CN" altLang="en-US" sz="2000">
                <a:solidFill>
                  <a:srgbClr val="FF0000"/>
                </a:solidFill>
                <a:latin typeface="+mn-ea"/>
                <a:cs typeface="+mn-ea"/>
              </a:rPr>
              <a:t>十二导联</a:t>
            </a:r>
            <a:r>
              <a:rPr lang="en-US" altLang="zh-CN" sz="2000">
                <a:solidFill>
                  <a:srgbClr val="FF0000"/>
                </a:solidFill>
                <a:latin typeface="+mn-ea"/>
                <a:cs typeface="+mn-ea"/>
              </a:rPr>
              <a:t>ECG</a:t>
            </a:r>
            <a:r>
              <a:rPr lang="zh-CN" altLang="en-US" sz="2000">
                <a:solidFill>
                  <a:srgbClr val="FF0000"/>
                </a:solidFill>
                <a:latin typeface="+mn-ea"/>
                <a:cs typeface="+mn-ea"/>
              </a:rPr>
              <a:t>数据</a:t>
            </a:r>
            <a:r>
              <a:rPr lang="zh-CN" altLang="en-US" sz="2000">
                <a:solidFill>
                  <a:srgbClr val="000000"/>
                </a:solidFill>
                <a:latin typeface="+mn-ea"/>
                <a:cs typeface="+mn-ea"/>
              </a:rPr>
              <a:t>进行实验</a:t>
            </a:r>
            <a:r>
              <a:rPr lang="zh-CN" altLang="en-US" sz="2000">
                <a:solidFill>
                  <a:srgbClr val="FF0000"/>
                </a:solidFill>
                <a:latin typeface="+mn-ea"/>
                <a:cs typeface="+mn-ea"/>
              </a:rPr>
              <a:t>。</a:t>
            </a:r>
            <a:endParaRPr lang="zh-CN" altLang="en-US" sz="2000">
              <a:solidFill>
                <a:srgbClr val="FF0000"/>
              </a:solidFill>
              <a:latin typeface="+mn-ea"/>
              <a:cs typeface="+mn-ea"/>
            </a:endParaRPr>
          </a:p>
          <a:p>
            <a:pPr>
              <a:lnSpc>
                <a:spcPct val="130000"/>
              </a:lnSpc>
            </a:pPr>
            <a:r>
              <a:rPr lang="zh-CN" altLang="en-US" sz="2000">
                <a:latin typeface="+mn-ea"/>
                <a:cs typeface="+mn-ea"/>
              </a:rPr>
              <a:t>（</a:t>
            </a:r>
            <a:r>
              <a:rPr lang="en-US" altLang="zh-CN" sz="2000">
                <a:latin typeface="+mn-ea"/>
                <a:cs typeface="+mn-ea"/>
              </a:rPr>
              <a:t>2</a:t>
            </a:r>
            <a:r>
              <a:rPr lang="zh-CN" altLang="en-US" sz="2000">
                <a:latin typeface="+mn-ea"/>
                <a:cs typeface="+mn-ea"/>
              </a:rPr>
              <a:t>）构建新的</a:t>
            </a:r>
            <a:r>
              <a:rPr lang="zh-CN" altLang="en-US" sz="2000">
                <a:solidFill>
                  <a:srgbClr val="FF0000"/>
                </a:solidFill>
                <a:latin typeface="+mn-ea"/>
                <a:cs typeface="+mn-ea"/>
              </a:rPr>
              <a:t>二维化</a:t>
            </a:r>
            <a:r>
              <a:rPr lang="en-US" altLang="zh-CN" sz="2000">
                <a:solidFill>
                  <a:srgbClr val="FF0000"/>
                </a:solidFill>
                <a:latin typeface="+mn-ea"/>
                <a:cs typeface="+mn-ea"/>
              </a:rPr>
              <a:t>ECG</a:t>
            </a:r>
            <a:r>
              <a:rPr lang="zh-CN" altLang="en-US" sz="2000">
                <a:solidFill>
                  <a:srgbClr val="FF0000"/>
                </a:solidFill>
                <a:latin typeface="+mn-ea"/>
                <a:cs typeface="+mn-ea"/>
              </a:rPr>
              <a:t>数据</a:t>
            </a:r>
            <a:r>
              <a:rPr lang="zh-CN" altLang="en-US" sz="2000">
                <a:latin typeface="+mn-ea"/>
                <a:cs typeface="+mn-ea"/>
              </a:rPr>
              <a:t>的方法。</a:t>
            </a:r>
            <a:endParaRPr lang="zh-CN" altLang="en-US" sz="2000">
              <a:latin typeface="+mn-ea"/>
              <a:cs typeface="+mn-ea"/>
            </a:endParaRPr>
          </a:p>
          <a:p>
            <a:pPr>
              <a:lnSpc>
                <a:spcPct val="130000"/>
              </a:lnSpc>
            </a:pPr>
            <a:r>
              <a:rPr lang="zh-CN" altLang="en-US" sz="2000">
                <a:latin typeface="+mn-ea"/>
                <a:cs typeface="+mn-ea"/>
              </a:rPr>
              <a:t>（</a:t>
            </a:r>
            <a:r>
              <a:rPr lang="en-US" altLang="zh-CN" sz="2000">
                <a:latin typeface="+mn-ea"/>
                <a:cs typeface="+mn-ea"/>
              </a:rPr>
              <a:t>3</a:t>
            </a:r>
            <a:r>
              <a:rPr lang="zh-CN" altLang="en-US" sz="2000">
                <a:latin typeface="+mn-ea"/>
                <a:cs typeface="+mn-ea"/>
              </a:rPr>
              <a:t>）建立基于</a:t>
            </a:r>
            <a:r>
              <a:rPr lang="zh-CN" altLang="en-US" sz="2000">
                <a:solidFill>
                  <a:srgbClr val="FF0000"/>
                </a:solidFill>
                <a:latin typeface="+mn-ea"/>
                <a:cs typeface="+mn-ea"/>
              </a:rPr>
              <a:t>二维卷积神经网络</a:t>
            </a:r>
            <a:r>
              <a:rPr lang="zh-CN" altLang="en-US" sz="2000">
                <a:latin typeface="+mn-ea"/>
                <a:cs typeface="+mn-ea"/>
              </a:rPr>
              <a:t>的通用深度学习模型。</a:t>
            </a:r>
            <a:endParaRPr lang="zh-CN" altLang="en-US" sz="2000">
              <a:latin typeface="+mn-ea"/>
              <a:cs typeface="+mn-ea"/>
            </a:endParaRPr>
          </a:p>
        </p:txBody>
      </p:sp>
      <p:sp>
        <p:nvSpPr>
          <p:cNvPr id="13" name="文本框 12"/>
          <p:cNvSpPr txBox="1"/>
          <p:nvPr>
            <p:custDataLst>
              <p:tags r:id="rId10"/>
            </p:custDataLst>
          </p:nvPr>
        </p:nvSpPr>
        <p:spPr>
          <a:xfrm>
            <a:off x="328295" y="4693920"/>
            <a:ext cx="5527675" cy="2089150"/>
          </a:xfrm>
          <a:prstGeom prst="rect">
            <a:avLst/>
          </a:prstGeom>
          <a:noFill/>
        </p:spPr>
        <p:txBody>
          <a:bodyPr wrap="square" rtlCol="0">
            <a:noAutofit/>
          </a:bodyPr>
          <a:p>
            <a:pPr>
              <a:lnSpc>
                <a:spcPct val="110000"/>
              </a:lnSpc>
            </a:pPr>
            <a:r>
              <a:rPr lang="zh-CN" altLang="en-US" sz="2000" b="1">
                <a:latin typeface="+mn-ea"/>
                <a:cs typeface="+mn-ea"/>
              </a:rPr>
              <a:t>存在问题</a:t>
            </a:r>
            <a:r>
              <a:rPr lang="zh-CN" altLang="en-US" sz="2000">
                <a:latin typeface="+mn-ea"/>
                <a:cs typeface="+mn-ea"/>
              </a:rPr>
              <a:t>：</a:t>
            </a:r>
            <a:endParaRPr lang="zh-CN" altLang="en-US" sz="2000">
              <a:latin typeface="+mn-ea"/>
              <a:cs typeface="+mn-ea"/>
            </a:endParaRPr>
          </a:p>
          <a:p>
            <a:pPr>
              <a:lnSpc>
                <a:spcPct val="110000"/>
              </a:lnSpc>
            </a:pPr>
            <a:r>
              <a:rPr lang="zh-CN" altLang="en-US" sz="2000">
                <a:latin typeface="+mn-ea"/>
                <a:cs typeface="+mn-ea"/>
              </a:rPr>
              <a:t>（</a:t>
            </a:r>
            <a:r>
              <a:rPr lang="en-US" altLang="zh-CN" sz="2000">
                <a:latin typeface="+mn-ea"/>
                <a:cs typeface="+mn-ea"/>
              </a:rPr>
              <a:t>1</a:t>
            </a:r>
            <a:r>
              <a:rPr lang="zh-CN" altLang="en-US" sz="2000">
                <a:latin typeface="+mn-ea"/>
                <a:cs typeface="+mn-ea"/>
              </a:rPr>
              <a:t>）基于十二导联的</a:t>
            </a:r>
            <a:r>
              <a:rPr lang="zh-CN" altLang="en-US" sz="2000">
                <a:latin typeface="+mn-ea"/>
                <a:cs typeface="+mn-ea"/>
              </a:rPr>
              <a:t>研究算法识别性能较低。</a:t>
            </a:r>
            <a:endParaRPr lang="zh-CN" altLang="en-US" sz="2000">
              <a:latin typeface="+mn-ea"/>
              <a:cs typeface="+mn-ea"/>
            </a:endParaRPr>
          </a:p>
          <a:p>
            <a:pPr>
              <a:lnSpc>
                <a:spcPct val="110000"/>
              </a:lnSpc>
            </a:pPr>
            <a:r>
              <a:rPr lang="zh-CN" altLang="en-US" sz="2000">
                <a:latin typeface="+mn-ea"/>
                <a:cs typeface="+mn-ea"/>
              </a:rPr>
              <a:t>（</a:t>
            </a:r>
            <a:r>
              <a:rPr lang="en-US" altLang="zh-CN" sz="2000">
                <a:latin typeface="+mn-ea"/>
                <a:cs typeface="+mn-ea"/>
              </a:rPr>
              <a:t>2</a:t>
            </a:r>
            <a:r>
              <a:rPr lang="zh-CN" altLang="en-US" sz="2000">
                <a:latin typeface="+mn-ea"/>
                <a:cs typeface="+mn-ea"/>
              </a:rPr>
              <a:t>）传统方法的结果受限于人工特征的主观选择。</a:t>
            </a:r>
            <a:endParaRPr lang="zh-CN" altLang="en-US" sz="2000">
              <a:latin typeface="+mn-ea"/>
              <a:cs typeface="+mn-ea"/>
            </a:endParaRPr>
          </a:p>
          <a:p>
            <a:pPr>
              <a:lnSpc>
                <a:spcPct val="110000"/>
              </a:lnSpc>
            </a:pPr>
            <a:r>
              <a:rPr lang="zh-CN" altLang="en-US" sz="2000">
                <a:latin typeface="+mn-ea"/>
                <a:cs typeface="+mn-ea"/>
              </a:rPr>
              <a:t>（</a:t>
            </a:r>
            <a:r>
              <a:rPr lang="en-US" altLang="zh-CN" sz="2000">
                <a:latin typeface="+mn-ea"/>
                <a:cs typeface="+mn-ea"/>
              </a:rPr>
              <a:t>3</a:t>
            </a:r>
            <a:r>
              <a:rPr lang="zh-CN" altLang="en-US" sz="2000">
                <a:latin typeface="+mn-ea"/>
                <a:cs typeface="+mn-ea"/>
              </a:rPr>
              <a:t>）心律失常的分类可能依赖于导联之间的</a:t>
            </a:r>
            <a:r>
              <a:rPr lang="zh-CN" altLang="en-US" sz="2000">
                <a:latin typeface="+mn-ea"/>
                <a:cs typeface="+mn-ea"/>
              </a:rPr>
              <a:t>关系。</a:t>
            </a:r>
            <a:endParaRPr lang="zh-CN" altLang="en-US" sz="2000">
              <a:latin typeface="+mn-ea"/>
              <a:cs typeface="+mn-ea"/>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3259" name="组合 114"/>
          <p:cNvGrpSpPr/>
          <p:nvPr/>
        </p:nvGrpSpPr>
        <p:grpSpPr bwMode="auto">
          <a:xfrm>
            <a:off x="235903" y="3116129"/>
            <a:ext cx="654685" cy="618490"/>
            <a:chOff x="2944759" y="497532"/>
            <a:chExt cx="967944" cy="914685"/>
          </a:xfrm>
        </p:grpSpPr>
        <p:sp>
          <p:nvSpPr>
            <p:cNvPr id="118" name="矩形 117"/>
            <p:cNvSpPr/>
            <p:nvPr/>
          </p:nvSpPr>
          <p:spPr>
            <a:xfrm>
              <a:off x="3026907" y="584337"/>
              <a:ext cx="575040" cy="577140"/>
            </a:xfrm>
            <a:prstGeom prst="rect">
              <a:avLst/>
            </a:prstGeom>
            <a:solidFill>
              <a:schemeClr val="tx1">
                <a:alpha val="25000"/>
              </a:schemeClr>
            </a:solidFill>
            <a:ln w="25400" cap="flat" cmpd="sng" algn="ctr">
              <a:noFill/>
              <a:prstDash val="solid"/>
            </a:ln>
            <a:effectLst/>
          </p:spPr>
          <p:txBody>
            <a:bodyPr anchor="ctr"/>
            <a:lstStyle/>
            <a:p>
              <a:pPr algn="ctr" eaLnBrk="1" fontAlgn="auto" hangingPunct="1">
                <a:spcBef>
                  <a:spcPts val="0"/>
                </a:spcBef>
                <a:spcAft>
                  <a:spcPts val="0"/>
                </a:spcAft>
                <a:defRPr/>
              </a:pP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sp>
          <p:nvSpPr>
            <p:cNvPr id="119" name="矩形 118"/>
            <p:cNvSpPr/>
            <p:nvPr/>
          </p:nvSpPr>
          <p:spPr>
            <a:xfrm>
              <a:off x="2944759" y="497532"/>
              <a:ext cx="967944" cy="914685"/>
            </a:xfrm>
            <a:prstGeom prst="rect">
              <a:avLst/>
            </a:prstGeom>
            <a:solidFill>
              <a:srgbClr val="0053A3"/>
            </a:solidFill>
            <a:ln w="25400" cap="flat" cmpd="sng" algn="ctr">
              <a:noFill/>
              <a:prstDash val="solid"/>
            </a:ln>
            <a:effectLst/>
          </p:spPr>
          <p:txBody>
            <a:bodyPr anchor="ctr"/>
            <a:lstStyle/>
            <a:p>
              <a:pPr algn="ctr" eaLnBrk="1" fontAlgn="auto" hangingPunct="1">
                <a:spcBef>
                  <a:spcPts val="0"/>
                </a:spcBef>
                <a:spcAft>
                  <a:spcPts val="0"/>
                </a:spcAft>
              </a:pPr>
              <a:r>
                <a:rPr lang="zh-CN" altLang="en-US" sz="2000" b="1" kern="0" dirty="0">
                  <a:solidFill>
                    <a:prstClr val="white"/>
                  </a:solidFill>
                  <a:latin typeface="微软雅黑" panose="020B0503020204020204" pitchFamily="34" charset="-122"/>
                  <a:ea typeface="微软雅黑" panose="020B0503020204020204" pitchFamily="34" charset="-122"/>
                </a:rPr>
                <a:t>三</a:t>
              </a:r>
              <a:endParaRPr lang="zh-CN" altLang="en-US" sz="2000" b="1" kern="0" dirty="0">
                <a:solidFill>
                  <a:prstClr val="white"/>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1275715" y="3064510"/>
            <a:ext cx="10911205" cy="706755"/>
          </a:xfrm>
          <a:prstGeom prst="rect">
            <a:avLst/>
          </a:prstGeom>
          <a:noFill/>
        </p:spPr>
        <p:txBody>
          <a:bodyPr wrap="square">
            <a:spAutoFit/>
          </a:bodyPr>
          <a:lstStyle>
            <a:defPPr>
              <a:defRPr lang="zh-CN"/>
            </a:defPPr>
            <a:lvl1pPr>
              <a:defRPr sz="3200" b="1">
                <a:solidFill>
                  <a:schemeClr val="tx1">
                    <a:alpha val="75000"/>
                  </a:schemeClr>
                </a:solidFill>
                <a:latin typeface="微软雅黑" panose="020B0503020204020204" pitchFamily="34" charset="-122"/>
                <a:ea typeface="微软雅黑" panose="020B0503020204020204" pitchFamily="34" charset="-122"/>
              </a:defRPr>
            </a:lvl1pPr>
          </a:lstStyle>
          <a:p>
            <a:pPr algn="l" eaLnBrk="1" fontAlgn="auto" hangingPunct="1">
              <a:spcBef>
                <a:spcPts val="0"/>
              </a:spcBef>
              <a:spcAft>
                <a:spcPts val="0"/>
              </a:spcAft>
              <a:defRPr/>
            </a:pPr>
            <a:r>
              <a:rPr lang="zh-CN" altLang="en-US" sz="4000" dirty="0">
                <a:solidFill>
                  <a:srgbClr val="FF0000">
                    <a:alpha val="75000"/>
                  </a:srgbClr>
                </a:solidFill>
              </a:rPr>
              <a:t>基于DSE-ResNet的十二导联心律失常自动识别</a:t>
            </a:r>
            <a:endParaRPr lang="zh-CN" altLang="en-US" sz="4000" dirty="0">
              <a:solidFill>
                <a:srgbClr val="FF0000">
                  <a:alpha val="75000"/>
                </a:srgbClr>
              </a:solidFill>
            </a:endParaRPr>
          </a:p>
        </p:txBody>
      </p:sp>
      <p:sp>
        <p:nvSpPr>
          <p:cNvPr id="3" name="矩形 2"/>
          <p:cNvSpPr/>
          <p:nvPr>
            <p:custDataLst>
              <p:tags r:id="rId1"/>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7" name="图片 6" descr="logo1"/>
          <p:cNvPicPr>
            <a:picLocks noChangeAspect="1"/>
          </p:cNvPicPr>
          <p:nvPr>
            <p:custDataLst>
              <p:tags r:id="rId2"/>
            </p:custDataLst>
          </p:nvPr>
        </p:nvPicPr>
        <p:blipFill>
          <a:blip r:embed="rId3"/>
          <a:stretch>
            <a:fillRect/>
          </a:stretch>
        </p:blipFill>
        <p:spPr>
          <a:xfrm>
            <a:off x="185420" y="8255"/>
            <a:ext cx="3094990" cy="748030"/>
          </a:xfrm>
          <a:prstGeom prst="rect">
            <a:avLst/>
          </a:prstGeom>
        </p:spPr>
      </p:pic>
      <p:pic>
        <p:nvPicPr>
          <p:cNvPr id="8" name="图片 7" descr="logo2"/>
          <p:cNvPicPr>
            <a:picLocks noChangeAspect="1"/>
          </p:cNvPicPr>
          <p:nvPr>
            <p:custDataLst>
              <p:tags r:id="rId4"/>
            </p:custDataLst>
          </p:nvPr>
        </p:nvPicPr>
        <p:blipFill>
          <a:blip r:embed="rId5"/>
          <a:stretch>
            <a:fillRect/>
          </a:stretch>
        </p:blipFill>
        <p:spPr>
          <a:xfrm>
            <a:off x="3406775" y="4445"/>
            <a:ext cx="3599180" cy="7397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53259"/>
                                        </p:tgtEl>
                                        <p:attrNameLst>
                                          <p:attrName>style.visibility</p:attrName>
                                        </p:attrNameLst>
                                      </p:cBhvr>
                                      <p:to>
                                        <p:strVal val="visible"/>
                                      </p:to>
                                    </p:set>
                                    <p:anim calcmode="lin" valueType="num">
                                      <p:cBhvr>
                                        <p:cTn id="7" dur="500" fill="hold"/>
                                        <p:tgtEl>
                                          <p:spTgt spid="53259"/>
                                        </p:tgtEl>
                                        <p:attrNameLst>
                                          <p:attrName>ppt_w</p:attrName>
                                        </p:attrNameLst>
                                      </p:cBhvr>
                                      <p:tavLst>
                                        <p:tav tm="0">
                                          <p:val>
                                            <p:fltVal val="0"/>
                                          </p:val>
                                        </p:tav>
                                        <p:tav tm="100000">
                                          <p:val>
                                            <p:strVal val="#ppt_w"/>
                                          </p:val>
                                        </p:tav>
                                      </p:tavLst>
                                    </p:anim>
                                    <p:anim calcmode="lin" valueType="num">
                                      <p:cBhvr>
                                        <p:cTn id="8" dur="500" fill="hold"/>
                                        <p:tgtEl>
                                          <p:spTgt spid="53259"/>
                                        </p:tgtEl>
                                        <p:attrNameLst>
                                          <p:attrName>ppt_h</p:attrName>
                                        </p:attrNameLst>
                                      </p:cBhvr>
                                      <p:tavLst>
                                        <p:tav tm="0">
                                          <p:val>
                                            <p:fltVal val="0"/>
                                          </p:val>
                                        </p:tav>
                                        <p:tav tm="100000">
                                          <p:val>
                                            <p:strVal val="#ppt_h"/>
                                          </p:val>
                                        </p:tav>
                                      </p:tavLst>
                                    </p:anim>
                                    <p:animEffect transition="in" filter="fade">
                                      <p:cBhvr>
                                        <p:cTn id="9" dur="500"/>
                                        <p:tgtEl>
                                          <p:spTgt spid="53259"/>
                                        </p:tgtEl>
                                      </p:cBhvr>
                                    </p:animEffect>
                                  </p:childTnLst>
                                </p:cTn>
                              </p:par>
                              <p:par>
                                <p:cTn id="10" presetID="12" presetClass="entr" presetSubtype="8"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p:tgtEl>
                                          <p:spTgt spid="2"/>
                                        </p:tgtEl>
                                        <p:attrNameLst>
                                          <p:attrName>ppt_x</p:attrName>
                                        </p:attrNameLst>
                                      </p:cBhvr>
                                      <p:tavLst>
                                        <p:tav tm="0">
                                          <p:val>
                                            <p:strVal val="#ppt_x-#ppt_w*1.125000"/>
                                          </p:val>
                                        </p:tav>
                                        <p:tav tm="100000">
                                          <p:val>
                                            <p:strVal val="#ppt_x"/>
                                          </p:val>
                                        </p:tav>
                                      </p:tavLst>
                                    </p:anim>
                                    <p:animEffect transition="in" filter="wipe(right)">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53282" name="文本框 7"/>
          <p:cNvSpPr txBox="1">
            <a:spLocks noChangeArrowheads="1"/>
          </p:cNvSpPr>
          <p:nvPr>
            <p:custDataLst>
              <p:tags r:id="rId1"/>
            </p:custDataLst>
          </p:nvPr>
        </p:nvSpPr>
        <p:spPr bwMode="auto">
          <a:xfrm>
            <a:off x="-165100" y="833755"/>
            <a:ext cx="466471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algn="ctr" eaLnBrk="1" hangingPunct="1">
              <a:lnSpc>
                <a:spcPct val="100000"/>
              </a:lnSpc>
              <a:spcBef>
                <a:spcPct val="0"/>
              </a:spcBef>
              <a:buFontTx/>
              <a:buNone/>
            </a:pPr>
            <a:r>
              <a:rPr lang="en-US" altLang="zh-CN"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3.1</a:t>
            </a:r>
            <a:r>
              <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rPr>
              <a:t>、十二导联相关</a:t>
            </a:r>
            <a:endParaRPr lang="zh-CN" altLang="en-US" sz="3600" b="1" u="sng"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矩形 38"/>
          <p:cNvSpPr/>
          <p:nvPr>
            <p:custDataLst>
              <p:tags r:id="rId2"/>
            </p:custDataLst>
          </p:nvPr>
        </p:nvSpPr>
        <p:spPr>
          <a:xfrm>
            <a:off x="7701280" y="1597025"/>
            <a:ext cx="3321685" cy="4965700"/>
          </a:xfrm>
          <a:prstGeom prst="rect">
            <a:avLst/>
          </a:prstGeom>
        </p:spPr>
        <p:txBody>
          <a:bodyPr wrap="square">
            <a:noAutofit/>
          </a:bodyPr>
          <a:p>
            <a:pPr lvl="0" algn="just"/>
            <a:r>
              <a:rPr lang="en-US" altLang="zh-CN" sz="1600" b="1">
                <a:solidFill>
                  <a:schemeClr val="accent1"/>
                </a:solidFill>
                <a:latin typeface="等线" panose="02010600030101010101" charset="-122"/>
                <a:ea typeface="等线" panose="02010600030101010101" charset="-122"/>
                <a:cs typeface="等线" panose="02010600030101010101" charset="-122"/>
                <a:sym typeface="+mn-ea"/>
              </a:rPr>
              <a:t>    </a:t>
            </a:r>
            <a:r>
              <a:rPr lang="en-US" altLang="zh-CN" sz="1400" b="1">
                <a:solidFill>
                  <a:schemeClr val="accent1"/>
                </a:solidFill>
                <a:latin typeface="等线" panose="02010600030101010101" charset="-122"/>
                <a:ea typeface="等线" panose="02010600030101010101" charset="-122"/>
                <a:cs typeface="等线" panose="02010600030101010101" charset="-122"/>
                <a:sym typeface="+mn-ea"/>
              </a:rPr>
              <a:t> </a:t>
            </a:r>
            <a:endParaRPr lang="en-US" altLang="zh-CN" sz="1400" b="1">
              <a:solidFill>
                <a:schemeClr val="accent1"/>
              </a:solidFill>
              <a:latin typeface="等线" panose="02010600030101010101" charset="-122"/>
              <a:ea typeface="等线" panose="02010600030101010101" charset="-122"/>
              <a:cs typeface="等线" panose="02010600030101010101" charset="-122"/>
              <a:sym typeface="+mn-ea"/>
            </a:endParaRPr>
          </a:p>
          <a:p>
            <a:pPr lvl="0" algn="just"/>
            <a:r>
              <a:rPr lang="en-US" altLang="zh-CN" sz="1400" b="1">
                <a:solidFill>
                  <a:schemeClr val="accent1"/>
                </a:solidFill>
                <a:latin typeface="等线" panose="02010600030101010101" charset="-122"/>
                <a:ea typeface="等线" panose="02010600030101010101" charset="-122"/>
                <a:cs typeface="等线" panose="02010600030101010101" charset="-122"/>
                <a:sym typeface="+mn-ea"/>
              </a:rPr>
              <a:t>        </a:t>
            </a:r>
            <a:r>
              <a:rPr lang="zh-CN" altLang="en-US" sz="2000" b="1" dirty="0">
                <a:solidFill>
                  <a:srgbClr val="FF0000"/>
                </a:solidFill>
                <a:latin typeface="+mn-ea"/>
                <a:cs typeface="+mn-ea"/>
                <a:sym typeface="+mn-ea"/>
              </a:rPr>
              <a:t>临床上使用标准十二导联。</a:t>
            </a:r>
            <a:r>
              <a:rPr lang="zh-CN" altLang="en-US" sz="2000" dirty="0">
                <a:solidFill>
                  <a:schemeClr val="tx1"/>
                </a:solidFill>
                <a:latin typeface="+mn-ea"/>
                <a:cs typeface="+mn-ea"/>
                <a:sym typeface="+mn-ea"/>
              </a:rPr>
              <a:t> 即Ⅰ、Ⅱ、Ⅲ、aVR、aVL、aVF、V1、V2、 V3、V4、V5、V6 导联。</a:t>
            </a:r>
            <a:endParaRPr lang="zh-CN" altLang="en-US" sz="1600" dirty="0">
              <a:solidFill>
                <a:schemeClr val="tx1"/>
              </a:solidFill>
              <a:latin typeface="等线" panose="02010600030101010101" charset="-122"/>
              <a:ea typeface="等线" panose="02010600030101010101" charset="-122"/>
              <a:cs typeface="等线" panose="02010600030101010101" charset="-122"/>
              <a:sym typeface="+mn-ea"/>
            </a:endParaRPr>
          </a:p>
          <a:p>
            <a:pPr lvl="0" algn="just"/>
            <a:endParaRPr lang="zh-CN" altLang="en-US" sz="1600" dirty="0">
              <a:solidFill>
                <a:schemeClr val="tx1"/>
              </a:solidFill>
              <a:latin typeface="等线" panose="02010600030101010101" charset="-122"/>
              <a:ea typeface="等线" panose="02010600030101010101" charset="-122"/>
              <a:cs typeface="等线" panose="02010600030101010101" charset="-122"/>
              <a:sym typeface="+mn-ea"/>
            </a:endParaRPr>
          </a:p>
          <a:p>
            <a:pPr lvl="0" algn="just"/>
            <a:endParaRPr lang="zh-CN" altLang="en-US" sz="1600" dirty="0">
              <a:solidFill>
                <a:schemeClr val="tx1"/>
              </a:solidFill>
              <a:latin typeface="等线" panose="02010600030101010101" charset="-122"/>
              <a:ea typeface="等线" panose="02010600030101010101" charset="-122"/>
              <a:cs typeface="等线" panose="02010600030101010101" charset="-122"/>
              <a:sym typeface="+mn-ea"/>
            </a:endParaRPr>
          </a:p>
          <a:p>
            <a:pPr lvl="0" algn="just"/>
            <a:endParaRPr lang="zh-CN" altLang="en-US" sz="1600" dirty="0">
              <a:solidFill>
                <a:schemeClr val="tx1"/>
              </a:solidFill>
              <a:latin typeface="等线" panose="02010600030101010101" charset="-122"/>
              <a:ea typeface="等线" panose="02010600030101010101" charset="-122"/>
              <a:cs typeface="等线" panose="02010600030101010101" charset="-122"/>
              <a:sym typeface="+mn-ea"/>
            </a:endParaRPr>
          </a:p>
          <a:p>
            <a:pPr lvl="0" algn="just"/>
            <a:endParaRPr lang="zh-CN" altLang="en-US" sz="1600" dirty="0">
              <a:solidFill>
                <a:schemeClr val="tx1"/>
              </a:solidFill>
              <a:latin typeface="等线" panose="02010600030101010101" charset="-122"/>
              <a:ea typeface="等线" panose="02010600030101010101" charset="-122"/>
              <a:cs typeface="等线" panose="02010600030101010101" charset="-122"/>
              <a:sym typeface="+mn-ea"/>
            </a:endParaRPr>
          </a:p>
          <a:p>
            <a:pPr lvl="0" algn="just"/>
            <a:endParaRPr lang="zh-CN" altLang="en-US" sz="1600" dirty="0">
              <a:solidFill>
                <a:schemeClr val="tx1"/>
              </a:solidFill>
              <a:latin typeface="等线" panose="02010600030101010101" charset="-122"/>
              <a:ea typeface="等线" panose="02010600030101010101" charset="-122"/>
              <a:cs typeface="等线" panose="02010600030101010101" charset="-122"/>
              <a:sym typeface="+mn-ea"/>
            </a:endParaRPr>
          </a:p>
          <a:p>
            <a:pPr lvl="0" algn="just"/>
            <a:endParaRPr lang="zh-CN" altLang="en-US" sz="1600" dirty="0">
              <a:solidFill>
                <a:schemeClr val="tx1"/>
              </a:solidFill>
              <a:latin typeface="等线" panose="02010600030101010101" charset="-122"/>
              <a:ea typeface="等线" panose="02010600030101010101" charset="-122"/>
              <a:cs typeface="等线" panose="02010600030101010101" charset="-122"/>
              <a:sym typeface="+mn-ea"/>
            </a:endParaRPr>
          </a:p>
          <a:p>
            <a:pPr lvl="0" algn="just"/>
            <a:r>
              <a:rPr lang="en-US" altLang="zh-CN" sz="2000" dirty="0">
                <a:solidFill>
                  <a:schemeClr val="tx1"/>
                </a:solidFill>
                <a:latin typeface="+mn-ea"/>
                <a:cs typeface="+mn-ea"/>
                <a:sym typeface="+mn-ea"/>
              </a:rPr>
              <a:t>    </a:t>
            </a:r>
            <a:r>
              <a:rPr lang="zh-CN" altLang="en-US" sz="2000" dirty="0">
                <a:solidFill>
                  <a:schemeClr val="tx1"/>
                </a:solidFill>
                <a:latin typeface="+mn-ea"/>
                <a:cs typeface="+mn-ea"/>
                <a:sym typeface="+mn-ea"/>
              </a:rPr>
              <a:t>前六个导联表示肢体导联，记录了心脏</a:t>
            </a:r>
            <a:r>
              <a:rPr lang="zh-CN" altLang="en-US" sz="2000" dirty="0">
                <a:solidFill>
                  <a:schemeClr val="tx1"/>
                </a:solidFill>
                <a:latin typeface="+mn-ea"/>
                <a:cs typeface="+mn-ea"/>
                <a:sym typeface="+mn-ea"/>
              </a:rPr>
              <a:t>额状面的电位变化，后六个导联表示胸导联，记录了心脏</a:t>
            </a:r>
            <a:r>
              <a:rPr lang="zh-CN" altLang="en-US" sz="2000" dirty="0">
                <a:solidFill>
                  <a:schemeClr val="tx1"/>
                </a:solidFill>
                <a:latin typeface="+mn-ea"/>
                <a:cs typeface="+mn-ea"/>
                <a:sym typeface="+mn-ea"/>
              </a:rPr>
              <a:t>横断面的电位变化。</a:t>
            </a:r>
            <a:endParaRPr lang="zh-CN" altLang="en-US" sz="2400" dirty="0">
              <a:solidFill>
                <a:schemeClr val="tx1"/>
              </a:solidFill>
              <a:latin typeface="+mn-ea"/>
              <a:cs typeface="+mn-ea"/>
              <a:sym typeface="+mn-ea"/>
            </a:endParaRPr>
          </a:p>
          <a:p>
            <a:pPr lvl="0" algn="just"/>
            <a:endParaRPr lang="zh-CN" altLang="en-US" sz="1100">
              <a:latin typeface="等线" panose="02010600030101010101" charset="-122"/>
              <a:ea typeface="等线" panose="02010600030101010101" charset="-122"/>
            </a:endParaRPr>
          </a:p>
          <a:p>
            <a:pPr lvl="0" algn="just"/>
            <a:endParaRPr lang="zh-CN" altLang="en-US" sz="1100" dirty="0">
              <a:solidFill>
                <a:srgbClr val="666666"/>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custDataLst>
              <p:tags r:id="rId3"/>
            </p:custDataLst>
          </p:nvPr>
        </p:nvPicPr>
        <p:blipFill>
          <a:blip r:embed="rId4"/>
          <a:stretch>
            <a:fillRect/>
          </a:stretch>
        </p:blipFill>
        <p:spPr>
          <a:xfrm>
            <a:off x="1109980" y="1605915"/>
            <a:ext cx="6488430" cy="2665095"/>
          </a:xfrm>
          <a:prstGeom prst="rect">
            <a:avLst/>
          </a:prstGeom>
        </p:spPr>
      </p:pic>
      <p:pic>
        <p:nvPicPr>
          <p:cNvPr id="22" name="图片 21"/>
          <p:cNvPicPr>
            <a:picLocks noChangeAspect="1"/>
          </p:cNvPicPr>
          <p:nvPr>
            <p:custDataLst>
              <p:tags r:id="rId5"/>
            </p:custDataLst>
          </p:nvPr>
        </p:nvPicPr>
        <p:blipFill>
          <a:blip r:embed="rId6"/>
          <a:stretch>
            <a:fillRect/>
          </a:stretch>
        </p:blipFill>
        <p:spPr>
          <a:xfrm>
            <a:off x="1110615" y="4362450"/>
            <a:ext cx="6471920" cy="2177415"/>
          </a:xfrm>
          <a:prstGeom prst="rect">
            <a:avLst/>
          </a:prstGeom>
        </p:spPr>
      </p:pic>
      <p:sp>
        <p:nvSpPr>
          <p:cNvPr id="2" name="文本框 1"/>
          <p:cNvSpPr txBox="1"/>
          <p:nvPr/>
        </p:nvSpPr>
        <p:spPr>
          <a:xfrm>
            <a:off x="3543300" y="4179570"/>
            <a:ext cx="2078990"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4</a:t>
            </a:r>
            <a:r>
              <a:rPr lang="en-US" altLang="zh-CN" sz="1400" dirty="0">
                <a:latin typeface="+mn-ea"/>
                <a:cs typeface="+mn-ea"/>
                <a:sym typeface="+mn-ea"/>
              </a:rPr>
              <a:t>. </a:t>
            </a:r>
            <a:r>
              <a:rPr lang="zh-CN" altLang="en-US" sz="1400" dirty="0">
                <a:latin typeface="+mn-ea"/>
                <a:cs typeface="+mn-ea"/>
                <a:sym typeface="+mn-ea"/>
              </a:rPr>
              <a:t>十二导联</a:t>
            </a:r>
            <a:r>
              <a:rPr lang="en-US" altLang="zh-CN" sz="1400" dirty="0">
                <a:latin typeface="+mn-ea"/>
                <a:cs typeface="+mn-ea"/>
                <a:sym typeface="+mn-ea"/>
              </a:rPr>
              <a:t>ECG</a:t>
            </a:r>
            <a:endParaRPr lang="en-US" altLang="zh-CN" sz="1400" dirty="0">
              <a:latin typeface="+mn-ea"/>
              <a:cs typeface="+mn-ea"/>
              <a:sym typeface="+mn-ea"/>
            </a:endParaRPr>
          </a:p>
        </p:txBody>
      </p:sp>
      <p:sp>
        <p:nvSpPr>
          <p:cNvPr id="4" name="文本框 3"/>
          <p:cNvSpPr txBox="1"/>
          <p:nvPr/>
        </p:nvSpPr>
        <p:spPr>
          <a:xfrm>
            <a:off x="3456305" y="6399530"/>
            <a:ext cx="2089785" cy="306705"/>
          </a:xfrm>
          <a:prstGeom prst="rect">
            <a:avLst/>
          </a:prstGeom>
          <a:noFill/>
        </p:spPr>
        <p:txBody>
          <a:bodyPr wrap="square" rtlCol="0" anchor="t">
            <a:spAutoFit/>
          </a:bodyPr>
          <a:p>
            <a:r>
              <a:rPr lang="zh-CN" altLang="en-US" sz="1400" dirty="0">
                <a:latin typeface="+mn-ea"/>
                <a:cs typeface="+mn-ea"/>
                <a:sym typeface="+mn-ea"/>
              </a:rPr>
              <a:t>图</a:t>
            </a:r>
            <a:r>
              <a:rPr lang="en-US" altLang="zh-CN" sz="1400" dirty="0">
                <a:latin typeface="+mn-ea"/>
                <a:cs typeface="+mn-ea"/>
                <a:sym typeface="+mn-ea"/>
              </a:rPr>
              <a:t>5. </a:t>
            </a:r>
            <a:r>
              <a:rPr lang="zh-CN" altLang="en-US" sz="1400" dirty="0">
                <a:latin typeface="+mn-ea"/>
                <a:cs typeface="+mn-ea"/>
                <a:sym typeface="+mn-ea"/>
              </a:rPr>
              <a:t>测量方向</a:t>
            </a:r>
            <a:r>
              <a:rPr lang="zh-CN" altLang="en-US" sz="1400" dirty="0">
                <a:latin typeface="+mn-ea"/>
                <a:cs typeface="+mn-ea"/>
                <a:sym typeface="+mn-ea"/>
              </a:rPr>
              <a:t>示意图</a:t>
            </a:r>
            <a:endParaRPr lang="zh-CN" altLang="en-US" sz="1400" dirty="0">
              <a:latin typeface="+mn-ea"/>
              <a:cs typeface="+mn-ea"/>
              <a:sym typeface="+mn-ea"/>
            </a:endParaRPr>
          </a:p>
        </p:txBody>
      </p:sp>
      <p:sp>
        <p:nvSpPr>
          <p:cNvPr id="5" name="矩形 4"/>
          <p:cNvSpPr/>
          <p:nvPr>
            <p:custDataLst>
              <p:tags r:id="rId7"/>
            </p:custDataLst>
          </p:nvPr>
        </p:nvSpPr>
        <p:spPr>
          <a:xfrm>
            <a:off x="0" y="-31115"/>
            <a:ext cx="12192635" cy="748665"/>
          </a:xfrm>
          <a:prstGeom prst="rect">
            <a:avLst/>
          </a:prstGeom>
          <a:gradFill>
            <a:gsLst>
              <a:gs pos="0">
                <a:srgbClr val="012D86"/>
              </a:gs>
              <a:gs pos="100000">
                <a:srgbClr val="0E2557"/>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logo1"/>
          <p:cNvPicPr>
            <a:picLocks noChangeAspect="1"/>
          </p:cNvPicPr>
          <p:nvPr>
            <p:custDataLst>
              <p:tags r:id="rId8"/>
            </p:custDataLst>
          </p:nvPr>
        </p:nvPicPr>
        <p:blipFill>
          <a:blip r:embed="rId9"/>
          <a:stretch>
            <a:fillRect/>
          </a:stretch>
        </p:blipFill>
        <p:spPr>
          <a:xfrm>
            <a:off x="185420" y="8255"/>
            <a:ext cx="3094990" cy="748030"/>
          </a:xfrm>
          <a:prstGeom prst="rect">
            <a:avLst/>
          </a:prstGeom>
        </p:spPr>
      </p:pic>
      <p:pic>
        <p:nvPicPr>
          <p:cNvPr id="9" name="图片 8" descr="logo2"/>
          <p:cNvPicPr>
            <a:picLocks noChangeAspect="1"/>
          </p:cNvPicPr>
          <p:nvPr>
            <p:custDataLst>
              <p:tags r:id="rId10"/>
            </p:custDataLst>
          </p:nvPr>
        </p:nvPicPr>
        <p:blipFill>
          <a:blip r:embed="rId11"/>
          <a:stretch>
            <a:fillRect/>
          </a:stretch>
        </p:blipFill>
        <p:spPr>
          <a:xfrm>
            <a:off x="3406775" y="4445"/>
            <a:ext cx="3599180" cy="739775"/>
          </a:xfrm>
          <a:prstGeom prst="rect">
            <a:avLst/>
          </a:prstGeom>
        </p:spPr>
      </p:pic>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UNIT_TABLE_BEAUTIFY" val="smartTable{fa967df4-9fc0-4f64-a51c-3a601b034c4c}"/>
  <p:tag name="TABLE_ENDDRAG_ORIGIN_RECT" val="515*293"/>
  <p:tag name="TABLE_ENDDRAG_RECT" val="280*213*516*293"/>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UNIT_TABLE_BEAUTIFY" val="smartTable{2531d369-7210-404a-ae3a-1aa5809dcd1e}"/>
  <p:tag name="TABLE_ENDDRAG_ORIGIN_RECT" val="414*465"/>
  <p:tag name="TABLE_ENDDRAG_RECT" val="494*65*414*465"/>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PP_MARK_KEY" val="be937edd-1efe-49ee-8416-d80f054d0e2b"/>
  <p:tag name="COMMONDATA" val="eyJoZGlkIjoiMjgxMDMxN2I1ZWY0ZTc1MDk4YmZjMzlhODg1YjYyMmQifQ=="/>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UNIT_TABLE_BEAUTIFY" val="smartTable{4d6c9654-f46a-4321-a0d4-77a83c99b476}"/>
  <p:tag name="TABLE_ENDDRAG_ORIGIN_RECT" val="623*326"/>
  <p:tag name="TABLE_ENDDRAG_RECT" val="262*192*623*326"/>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UNIT_TABLE_BEAUTIFY" val="smartTable{1fd0b41c-51e2-49c9-929c-12e100a6faf9}"/>
  <p:tag name="TABLE_ENDDRAG_ORIGIN_RECT" val="593*246"/>
  <p:tag name="TABLE_ENDDRAG_RECT" val="25*232*593*246"/>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UNIT_TABLE_BEAUTIFY" val="smartTable{3f211348-4cf6-4f32-9cb2-eff968ae4b80}"/>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5675</Words>
  <Application>WPS 演示</Application>
  <PresentationFormat>全屏显示(4:3)</PresentationFormat>
  <Paragraphs>1239</Paragraphs>
  <Slides>31</Slides>
  <Notes>1</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8</vt:i4>
      </vt:variant>
      <vt:variant>
        <vt:lpstr>幻灯片标题</vt:lpstr>
      </vt:variant>
      <vt:variant>
        <vt:i4>31</vt:i4>
      </vt:variant>
    </vt:vector>
  </HeadingPairs>
  <TitlesOfParts>
    <vt:vector size="55" baseType="lpstr">
      <vt:lpstr>Arial</vt:lpstr>
      <vt:lpstr>宋体</vt:lpstr>
      <vt:lpstr>Wingdings</vt:lpstr>
      <vt:lpstr>华文楷体</vt:lpstr>
      <vt:lpstr>微软雅黑</vt:lpstr>
      <vt:lpstr>Calibri</vt:lpstr>
      <vt:lpstr>等线</vt:lpstr>
      <vt:lpstr>楷体</vt:lpstr>
      <vt:lpstr>Wingdings</vt:lpstr>
      <vt:lpstr>Arial Unicode MS</vt:lpstr>
      <vt:lpstr>Calibri Light</vt:lpstr>
      <vt:lpstr>PMingLiU</vt:lpstr>
      <vt:lpstr>Segoe Print</vt:lpstr>
      <vt:lpstr>Times New Roman</vt:lpstr>
      <vt:lpstr>Office 主题</vt:lpstr>
      <vt:lpstr>3_Office 主题</vt:lpstr>
      <vt:lpstr>Equation.3</vt:lpstr>
      <vt:lpstr>Equation.3</vt:lpstr>
      <vt:lpstr>Equation.3</vt:lpstr>
      <vt:lpstr>Equation.3</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第一PPT模板网-WWW.1PPT.COM</dc:creator>
  <dc:description>第一PPT模板网-WWW.1PPT.COM</dc:description>
  <cp:lastModifiedBy>阳</cp:lastModifiedBy>
  <cp:revision>257</cp:revision>
  <dcterms:created xsi:type="dcterms:W3CDTF">2015-02-19T23:46:00Z</dcterms:created>
  <dcterms:modified xsi:type="dcterms:W3CDTF">2023-05-28T14:44:24Z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1824B12B2EB84F489C1E06491AF055A3_12</vt:lpwstr>
  </property>
</Properties>
</file>